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  <p:sldMasterId id="2147483780" r:id="rId11"/>
  </p:sldMasterIdLst>
  <p:sldIdLst>
    <p:sldId id="256" r:id="rId12"/>
    <p:sldId id="263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C0527-95D1-45CA-B3CF-D6EDCDCBACE7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458403"/>
      </p:ext>
    </p:extLst>
  </p:cSld>
  <p:clrMapOvr>
    <a:masterClrMapping/>
  </p:clrMapOvr>
  <p:transition>
    <p:cover dir="lu"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EB445-D18D-4BC4-AF47-18C616749E21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18529"/>
      </p:ext>
    </p:extLst>
  </p:cSld>
  <p:clrMapOvr>
    <a:masterClrMapping/>
  </p:clrMapOvr>
  <p:transition>
    <p:cover dir="lu"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77417-5909-482A-A3A8-C97046C57BE7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708959"/>
      </p:ext>
    </p:extLst>
  </p:cSld>
  <p:clrMapOvr>
    <a:masterClrMapping/>
  </p:clrMapOvr>
  <p:transition>
    <p:cover dir="lu"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34C3-3698-4990-A51F-3CFB3D6E5F26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254334"/>
      </p:ext>
    </p:extLst>
  </p:cSld>
  <p:clrMapOvr>
    <a:masterClrMapping/>
  </p:clrMapOvr>
  <p:transition>
    <p:cover dir="lu"/>
  </p:transition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54FAA-F262-4CCD-AC3D-B507B9598B0E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328342"/>
      </p:ext>
    </p:extLst>
  </p:cSld>
  <p:clrMapOvr>
    <a:masterClrMapping/>
  </p:clrMapOvr>
  <p:transition>
    <p:cover dir="lu"/>
  </p:transition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678B5-0808-450A-AFBA-F6102FFB832D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11774"/>
      </p:ext>
    </p:extLst>
  </p:cSld>
  <p:clrMapOvr>
    <a:masterClrMapping/>
  </p:clrMapOvr>
  <p:transition>
    <p:cover dir="lu"/>
  </p:transition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01D70-197A-4816-BE47-AE8CA2938BB6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836821"/>
      </p:ext>
    </p:extLst>
  </p:cSld>
  <p:clrMapOvr>
    <a:masterClrMapping/>
  </p:clrMapOvr>
  <p:transition>
    <p:cover dir="lu"/>
  </p:transition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56FAE-6532-41FD-8D08-E2F0037B3AFD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5469"/>
      </p:ext>
    </p:extLst>
  </p:cSld>
  <p:clrMapOvr>
    <a:masterClrMapping/>
  </p:clrMapOvr>
  <p:transition>
    <p:cover dir="lu"/>
  </p:transition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5CB91-B147-4DFA-B8E7-C616C0BADD64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411767"/>
      </p:ext>
    </p:extLst>
  </p:cSld>
  <p:clrMapOvr>
    <a:masterClrMapping/>
  </p:clrMapOvr>
  <p:transition>
    <p:cover dir="lu"/>
  </p:transition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79AC4-F0D6-4121-BB70-1CD2CCB6F963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283547"/>
      </p:ext>
    </p:extLst>
  </p:cSld>
  <p:clrMapOvr>
    <a:masterClrMapping/>
  </p:clrMapOvr>
  <p:transition>
    <p:cover dir="l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EACA1-54C0-42BA-B184-CBF2163C8AC5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195953"/>
      </p:ext>
    </p:extLst>
  </p:cSld>
  <p:clrMapOvr>
    <a:masterClrMapping/>
  </p:clrMapOvr>
  <p:transition>
    <p:cover dir="lu"/>
  </p:transition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C0527-95D1-45CA-B3CF-D6EDCDCBACE7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677729"/>
      </p:ext>
    </p:extLst>
  </p:cSld>
  <p:clrMapOvr>
    <a:masterClrMapping/>
  </p:clrMapOvr>
  <p:transition>
    <p:cover dir="lu"/>
  </p:transition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EB445-D18D-4BC4-AF47-18C616749E21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518582"/>
      </p:ext>
    </p:extLst>
  </p:cSld>
  <p:clrMapOvr>
    <a:masterClrMapping/>
  </p:clrMapOvr>
  <p:transition>
    <p:cover dir="lu"/>
  </p:transition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77417-5909-482A-A3A8-C97046C57BE7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323891"/>
      </p:ext>
    </p:extLst>
  </p:cSld>
  <p:clrMapOvr>
    <a:masterClrMapping/>
  </p:clrMapOvr>
  <p:transition>
    <p:cover dir="lu"/>
  </p:transition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34C3-3698-4990-A51F-3CFB3D6E5F26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378696"/>
      </p:ext>
    </p:extLst>
  </p:cSld>
  <p:clrMapOvr>
    <a:masterClrMapping/>
  </p:clrMapOvr>
  <p:transition>
    <p:cover dir="lu"/>
  </p:transition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54FAA-F262-4CCD-AC3D-B507B9598B0E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816831"/>
      </p:ext>
    </p:extLst>
  </p:cSld>
  <p:clrMapOvr>
    <a:masterClrMapping/>
  </p:clrMapOvr>
  <p:transition>
    <p:cover dir="lu"/>
  </p:transition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678B5-0808-450A-AFBA-F6102FFB832D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910938"/>
      </p:ext>
    </p:extLst>
  </p:cSld>
  <p:clrMapOvr>
    <a:masterClrMapping/>
  </p:clrMapOvr>
  <p:transition>
    <p:cover dir="lu"/>
  </p:transition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01D70-197A-4816-BE47-AE8CA2938BB6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434330"/>
      </p:ext>
    </p:extLst>
  </p:cSld>
  <p:clrMapOvr>
    <a:masterClrMapping/>
  </p:clrMapOvr>
  <p:transition>
    <p:cover dir="lu"/>
  </p:transition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56FAE-6532-41FD-8D08-E2F0037B3AFD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30934"/>
      </p:ext>
    </p:extLst>
  </p:cSld>
  <p:clrMapOvr>
    <a:masterClrMapping/>
  </p:clrMapOvr>
  <p:transition>
    <p:cover dir="lu"/>
  </p:transition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5CB91-B147-4DFA-B8E7-C616C0BADD64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706953"/>
      </p:ext>
    </p:extLst>
  </p:cSld>
  <p:clrMapOvr>
    <a:masterClrMapping/>
  </p:clrMapOvr>
  <p:transition>
    <p:cover dir="l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C0527-95D1-45CA-B3CF-D6EDCDCBACE7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603626"/>
      </p:ext>
    </p:extLst>
  </p:cSld>
  <p:clrMapOvr>
    <a:masterClrMapping/>
  </p:clrMapOvr>
  <p:transition>
    <p:cover dir="lu"/>
  </p:transition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79AC4-F0D6-4121-BB70-1CD2CCB6F963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008594"/>
      </p:ext>
    </p:extLst>
  </p:cSld>
  <p:clrMapOvr>
    <a:masterClrMapping/>
  </p:clrMapOvr>
  <p:transition>
    <p:cover dir="lu"/>
  </p:transition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EACA1-54C0-42BA-B184-CBF2163C8AC5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241422"/>
      </p:ext>
    </p:extLst>
  </p:cSld>
  <p:clrMapOvr>
    <a:masterClrMapping/>
  </p:clrMapOvr>
  <p:transition>
    <p:cover dir="l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EB445-D18D-4BC4-AF47-18C616749E21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628113"/>
      </p:ext>
    </p:extLst>
  </p:cSld>
  <p:clrMapOvr>
    <a:masterClrMapping/>
  </p:clrMapOvr>
  <p:transition>
    <p:cover dir="l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77417-5909-482A-A3A8-C97046C57BE7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445424"/>
      </p:ext>
    </p:extLst>
  </p:cSld>
  <p:clrMapOvr>
    <a:masterClrMapping/>
  </p:clrMapOvr>
  <p:transition>
    <p:cover dir="l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34C3-3698-4990-A51F-3CFB3D6E5F26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018377"/>
      </p:ext>
    </p:extLst>
  </p:cSld>
  <p:clrMapOvr>
    <a:masterClrMapping/>
  </p:clrMapOvr>
  <p:transition>
    <p:cover dir="l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54FAA-F262-4CCD-AC3D-B507B9598B0E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19867"/>
      </p:ext>
    </p:extLst>
  </p:cSld>
  <p:clrMapOvr>
    <a:masterClrMapping/>
  </p:clrMapOvr>
  <p:transition>
    <p:cover dir="l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678B5-0808-450A-AFBA-F6102FFB832D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472926"/>
      </p:ext>
    </p:extLst>
  </p:cSld>
  <p:clrMapOvr>
    <a:masterClrMapping/>
  </p:clrMapOvr>
  <p:transition>
    <p:cover dir="l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01D70-197A-4816-BE47-AE8CA2938BB6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674799"/>
      </p:ext>
    </p:extLst>
  </p:cSld>
  <p:clrMapOvr>
    <a:masterClrMapping/>
  </p:clrMapOvr>
  <p:transition>
    <p:cover dir="l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56FAE-6532-41FD-8D08-E2F0037B3AFD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354191"/>
      </p:ext>
    </p:extLst>
  </p:cSld>
  <p:clrMapOvr>
    <a:masterClrMapping/>
  </p:clrMapOvr>
  <p:transition>
    <p:cover dir="l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5CB91-B147-4DFA-B8E7-C616C0BADD64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682655"/>
      </p:ext>
    </p:extLst>
  </p:cSld>
  <p:clrMapOvr>
    <a:masterClrMapping/>
  </p:clrMapOvr>
  <p:transition>
    <p:cover dir="l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79AC4-F0D6-4121-BB70-1CD2CCB6F963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035920"/>
      </p:ext>
    </p:extLst>
  </p:cSld>
  <p:clrMapOvr>
    <a:masterClrMapping/>
  </p:clrMapOvr>
  <p:transition>
    <p:cover dir="l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EACA1-54C0-42BA-B184-CBF2163C8AC5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494990"/>
      </p:ext>
    </p:extLst>
  </p:cSld>
  <p:clrMapOvr>
    <a:masterClrMapping/>
  </p:clrMapOvr>
  <p:transition>
    <p:cover dir="lu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C0527-95D1-45CA-B3CF-D6EDCDCBACE7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240685"/>
      </p:ext>
    </p:extLst>
  </p:cSld>
  <p:clrMapOvr>
    <a:masterClrMapping/>
  </p:clrMapOvr>
  <p:transition>
    <p:cover dir="lu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EB445-D18D-4BC4-AF47-18C616749E21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488933"/>
      </p:ext>
    </p:extLst>
  </p:cSld>
  <p:clrMapOvr>
    <a:masterClrMapping/>
  </p:clrMapOvr>
  <p:transition>
    <p:cover dir="lu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77417-5909-482A-A3A8-C97046C57BE7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949156"/>
      </p:ext>
    </p:extLst>
  </p:cSld>
  <p:clrMapOvr>
    <a:masterClrMapping/>
  </p:clrMapOvr>
  <p:transition>
    <p:cover dir="lu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34C3-3698-4990-A51F-3CFB3D6E5F26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865158"/>
      </p:ext>
    </p:extLst>
  </p:cSld>
  <p:clrMapOvr>
    <a:masterClrMapping/>
  </p:clrMapOvr>
  <p:transition>
    <p:cover dir="lu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54FAA-F262-4CCD-AC3D-B507B9598B0E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565731"/>
      </p:ext>
    </p:extLst>
  </p:cSld>
  <p:clrMapOvr>
    <a:masterClrMapping/>
  </p:clrMapOvr>
  <p:transition>
    <p:cover dir="lu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678B5-0808-450A-AFBA-F6102FFB832D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844964"/>
      </p:ext>
    </p:extLst>
  </p:cSld>
  <p:clrMapOvr>
    <a:masterClrMapping/>
  </p:clrMapOvr>
  <p:transition>
    <p:cover dir="lu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01D70-197A-4816-BE47-AE8CA2938BB6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934433"/>
      </p:ext>
    </p:extLst>
  </p:cSld>
  <p:clrMapOvr>
    <a:masterClrMapping/>
  </p:clrMapOvr>
  <p:transition>
    <p:cover dir="l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56FAE-6532-41FD-8D08-E2F0037B3AFD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156132"/>
      </p:ext>
    </p:extLst>
  </p:cSld>
  <p:clrMapOvr>
    <a:masterClrMapping/>
  </p:clrMapOvr>
  <p:transition>
    <p:cover dir="lu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5CB91-B147-4DFA-B8E7-C616C0BADD64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710764"/>
      </p:ext>
    </p:extLst>
  </p:cSld>
  <p:clrMapOvr>
    <a:masterClrMapping/>
  </p:clrMapOvr>
  <p:transition>
    <p:cover dir="lu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79AC4-F0D6-4121-BB70-1CD2CCB6F963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403031"/>
      </p:ext>
    </p:extLst>
  </p:cSld>
  <p:clrMapOvr>
    <a:masterClrMapping/>
  </p:clrMapOvr>
  <p:transition>
    <p:cover dir="lu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EACA1-54C0-42BA-B184-CBF2163C8AC5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025163"/>
      </p:ext>
    </p:extLst>
  </p:cSld>
  <p:clrMapOvr>
    <a:masterClrMapping/>
  </p:clrMapOvr>
  <p:transition>
    <p:cover dir="lu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C0527-95D1-45CA-B3CF-D6EDCDCBACE7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453636"/>
      </p:ext>
    </p:extLst>
  </p:cSld>
  <p:clrMapOvr>
    <a:masterClrMapping/>
  </p:clrMapOvr>
  <p:transition>
    <p:cover dir="lu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EB445-D18D-4BC4-AF47-18C616749E21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850259"/>
      </p:ext>
    </p:extLst>
  </p:cSld>
  <p:clrMapOvr>
    <a:masterClrMapping/>
  </p:clrMapOvr>
  <p:transition>
    <p:cover dir="lu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77417-5909-482A-A3A8-C97046C57BE7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452313"/>
      </p:ext>
    </p:extLst>
  </p:cSld>
  <p:clrMapOvr>
    <a:masterClrMapping/>
  </p:clrMapOvr>
  <p:transition>
    <p:cover dir="lu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34C3-3698-4990-A51F-3CFB3D6E5F26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180460"/>
      </p:ext>
    </p:extLst>
  </p:cSld>
  <p:clrMapOvr>
    <a:masterClrMapping/>
  </p:clrMapOvr>
  <p:transition>
    <p:cover dir="lu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54FAA-F262-4CCD-AC3D-B507B9598B0E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074520"/>
      </p:ext>
    </p:extLst>
  </p:cSld>
  <p:clrMapOvr>
    <a:masterClrMapping/>
  </p:clrMapOvr>
  <p:transition>
    <p:cover dir="lu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678B5-0808-450A-AFBA-F6102FFB832D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634745"/>
      </p:ext>
    </p:extLst>
  </p:cSld>
  <p:clrMapOvr>
    <a:masterClrMapping/>
  </p:clrMapOvr>
  <p:transition>
    <p:cover dir="l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01D70-197A-4816-BE47-AE8CA2938BB6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129701"/>
      </p:ext>
    </p:extLst>
  </p:cSld>
  <p:clrMapOvr>
    <a:masterClrMapping/>
  </p:clrMapOvr>
  <p:transition>
    <p:cover dir="lu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56FAE-6532-41FD-8D08-E2F0037B3AFD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202266"/>
      </p:ext>
    </p:extLst>
  </p:cSld>
  <p:clrMapOvr>
    <a:masterClrMapping/>
  </p:clrMapOvr>
  <p:transition>
    <p:cover dir="lu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5CB91-B147-4DFA-B8E7-C616C0BADD64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306627"/>
      </p:ext>
    </p:extLst>
  </p:cSld>
  <p:clrMapOvr>
    <a:masterClrMapping/>
  </p:clrMapOvr>
  <p:transition>
    <p:cover dir="lu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79AC4-F0D6-4121-BB70-1CD2CCB6F963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168430"/>
      </p:ext>
    </p:extLst>
  </p:cSld>
  <p:clrMapOvr>
    <a:masterClrMapping/>
  </p:clrMapOvr>
  <p:transition>
    <p:cover dir="lu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EACA1-54C0-42BA-B184-CBF2163C8AC5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435026"/>
      </p:ext>
    </p:extLst>
  </p:cSld>
  <p:clrMapOvr>
    <a:masterClrMapping/>
  </p:clrMapOvr>
  <p:transition>
    <p:cover dir="lu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C0527-95D1-45CA-B3CF-D6EDCDCBACE7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018915"/>
      </p:ext>
    </p:extLst>
  </p:cSld>
  <p:clrMapOvr>
    <a:masterClrMapping/>
  </p:clrMapOvr>
  <p:transition>
    <p:cover dir="lu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EB445-D18D-4BC4-AF47-18C616749E21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599455"/>
      </p:ext>
    </p:extLst>
  </p:cSld>
  <p:clrMapOvr>
    <a:masterClrMapping/>
  </p:clrMapOvr>
  <p:transition>
    <p:cover dir="lu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77417-5909-482A-A3A8-C97046C57BE7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037761"/>
      </p:ext>
    </p:extLst>
  </p:cSld>
  <p:clrMapOvr>
    <a:masterClrMapping/>
  </p:clrMapOvr>
  <p:transition>
    <p:cover dir="lu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34C3-3698-4990-A51F-3CFB3D6E5F26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607762"/>
      </p:ext>
    </p:extLst>
  </p:cSld>
  <p:clrMapOvr>
    <a:masterClrMapping/>
  </p:clrMapOvr>
  <p:transition>
    <p:cover dir="lu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54FAA-F262-4CCD-AC3D-B507B9598B0E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131119"/>
      </p:ext>
    </p:extLst>
  </p:cSld>
  <p:clrMapOvr>
    <a:masterClrMapping/>
  </p:clrMapOvr>
  <p:transition>
    <p:cover dir="l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678B5-0808-450A-AFBA-F6102FFB832D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090606"/>
      </p:ext>
    </p:extLst>
  </p:cSld>
  <p:clrMapOvr>
    <a:masterClrMapping/>
  </p:clrMapOvr>
  <p:transition>
    <p:cover dir="lu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01D70-197A-4816-BE47-AE8CA2938BB6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119596"/>
      </p:ext>
    </p:extLst>
  </p:cSld>
  <p:clrMapOvr>
    <a:masterClrMapping/>
  </p:clrMapOvr>
  <p:transition>
    <p:cover dir="lu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56FAE-6532-41FD-8D08-E2F0037B3AFD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588441"/>
      </p:ext>
    </p:extLst>
  </p:cSld>
  <p:clrMapOvr>
    <a:masterClrMapping/>
  </p:clrMapOvr>
  <p:transition>
    <p:cover dir="lu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5CB91-B147-4DFA-B8E7-C616C0BADD64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70106"/>
      </p:ext>
    </p:extLst>
  </p:cSld>
  <p:clrMapOvr>
    <a:masterClrMapping/>
  </p:clrMapOvr>
  <p:transition>
    <p:cover dir="lu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79AC4-F0D6-4121-BB70-1CD2CCB6F963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628568"/>
      </p:ext>
    </p:extLst>
  </p:cSld>
  <p:clrMapOvr>
    <a:masterClrMapping/>
  </p:clrMapOvr>
  <p:transition>
    <p:cover dir="lu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EACA1-54C0-42BA-B184-CBF2163C8AC5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048592"/>
      </p:ext>
    </p:extLst>
  </p:cSld>
  <p:clrMapOvr>
    <a:masterClrMapping/>
  </p:clrMapOvr>
  <p:transition>
    <p:cover dir="lu"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C0527-95D1-45CA-B3CF-D6EDCDCBACE7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277518"/>
      </p:ext>
    </p:extLst>
  </p:cSld>
  <p:clrMapOvr>
    <a:masterClrMapping/>
  </p:clrMapOvr>
  <p:transition>
    <p:cover dir="lu"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EB445-D18D-4BC4-AF47-18C616749E21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773445"/>
      </p:ext>
    </p:extLst>
  </p:cSld>
  <p:clrMapOvr>
    <a:masterClrMapping/>
  </p:clrMapOvr>
  <p:transition>
    <p:cover dir="lu"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77417-5909-482A-A3A8-C97046C57BE7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267739"/>
      </p:ext>
    </p:extLst>
  </p:cSld>
  <p:clrMapOvr>
    <a:masterClrMapping/>
  </p:clrMapOvr>
  <p:transition>
    <p:cover dir="lu"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34C3-3698-4990-A51F-3CFB3D6E5F26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185401"/>
      </p:ext>
    </p:extLst>
  </p:cSld>
  <p:clrMapOvr>
    <a:masterClrMapping/>
  </p:clrMapOvr>
  <p:transition>
    <p:cover dir="l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54FAA-F262-4CCD-AC3D-B507B9598B0E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688932"/>
      </p:ext>
    </p:extLst>
  </p:cSld>
  <p:clrMapOvr>
    <a:masterClrMapping/>
  </p:clrMapOvr>
  <p:transition>
    <p:cover dir="lu"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678B5-0808-450A-AFBA-F6102FFB832D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850766"/>
      </p:ext>
    </p:extLst>
  </p:cSld>
  <p:clrMapOvr>
    <a:masterClrMapping/>
  </p:clrMapOvr>
  <p:transition>
    <p:cover dir="lu"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01D70-197A-4816-BE47-AE8CA2938BB6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984385"/>
      </p:ext>
    </p:extLst>
  </p:cSld>
  <p:clrMapOvr>
    <a:masterClrMapping/>
  </p:clrMapOvr>
  <p:transition>
    <p:cover dir="lu"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56FAE-6532-41FD-8D08-E2F0037B3AFD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386014"/>
      </p:ext>
    </p:extLst>
  </p:cSld>
  <p:clrMapOvr>
    <a:masterClrMapping/>
  </p:clrMapOvr>
  <p:transition>
    <p:cover dir="lu"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5CB91-B147-4DFA-B8E7-C616C0BADD64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678421"/>
      </p:ext>
    </p:extLst>
  </p:cSld>
  <p:clrMapOvr>
    <a:masterClrMapping/>
  </p:clrMapOvr>
  <p:transition>
    <p:cover dir="lu"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79AC4-F0D6-4121-BB70-1CD2CCB6F963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848736"/>
      </p:ext>
    </p:extLst>
  </p:cSld>
  <p:clrMapOvr>
    <a:masterClrMapping/>
  </p:clrMapOvr>
  <p:transition>
    <p:cover dir="lu"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EACA1-54C0-42BA-B184-CBF2163C8AC5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010701"/>
      </p:ext>
    </p:extLst>
  </p:cSld>
  <p:clrMapOvr>
    <a:masterClrMapping/>
  </p:clrMapOvr>
  <p:transition>
    <p:cover dir="lu"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C0527-95D1-45CA-B3CF-D6EDCDCBACE7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429505"/>
      </p:ext>
    </p:extLst>
  </p:cSld>
  <p:clrMapOvr>
    <a:masterClrMapping/>
  </p:clrMapOvr>
  <p:transition>
    <p:cover dir="lu"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EB445-D18D-4BC4-AF47-18C616749E21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271181"/>
      </p:ext>
    </p:extLst>
  </p:cSld>
  <p:clrMapOvr>
    <a:masterClrMapping/>
  </p:clrMapOvr>
  <p:transition>
    <p:cover dir="lu"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77417-5909-482A-A3A8-C97046C57BE7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457049"/>
      </p:ext>
    </p:extLst>
  </p:cSld>
  <p:clrMapOvr>
    <a:masterClrMapping/>
  </p:clrMapOvr>
  <p:transition>
    <p:cover dir="l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34C3-3698-4990-A51F-3CFB3D6E5F26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779404"/>
      </p:ext>
    </p:extLst>
  </p:cSld>
  <p:clrMapOvr>
    <a:masterClrMapping/>
  </p:clrMapOvr>
  <p:transition>
    <p:cover dir="lu"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54FAA-F262-4CCD-AC3D-B507B9598B0E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677474"/>
      </p:ext>
    </p:extLst>
  </p:cSld>
  <p:clrMapOvr>
    <a:masterClrMapping/>
  </p:clrMapOvr>
  <p:transition>
    <p:cover dir="lu"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678B5-0808-450A-AFBA-F6102FFB832D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709030"/>
      </p:ext>
    </p:extLst>
  </p:cSld>
  <p:clrMapOvr>
    <a:masterClrMapping/>
  </p:clrMapOvr>
  <p:transition>
    <p:cover dir="lu"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01D70-197A-4816-BE47-AE8CA2938BB6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750975"/>
      </p:ext>
    </p:extLst>
  </p:cSld>
  <p:clrMapOvr>
    <a:masterClrMapping/>
  </p:clrMapOvr>
  <p:transition>
    <p:cover dir="lu"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56FAE-6532-41FD-8D08-E2F0037B3AFD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924280"/>
      </p:ext>
    </p:extLst>
  </p:cSld>
  <p:clrMapOvr>
    <a:masterClrMapping/>
  </p:clrMapOvr>
  <p:transition>
    <p:cover dir="lu"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5CB91-B147-4DFA-B8E7-C616C0BADD64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45246"/>
      </p:ext>
    </p:extLst>
  </p:cSld>
  <p:clrMapOvr>
    <a:masterClrMapping/>
  </p:clrMapOvr>
  <p:transition>
    <p:cover dir="lu"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79AC4-F0D6-4121-BB70-1CD2CCB6F963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999257"/>
      </p:ext>
    </p:extLst>
  </p:cSld>
  <p:clrMapOvr>
    <a:masterClrMapping/>
  </p:clrMapOvr>
  <p:transition>
    <p:cover dir="lu"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EACA1-54C0-42BA-B184-CBF2163C8AC5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271796"/>
      </p:ext>
    </p:extLst>
  </p:cSld>
  <p:clrMapOvr>
    <a:masterClrMapping/>
  </p:clrMapOvr>
  <p:transition>
    <p:cover dir="lu"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C0527-95D1-45CA-B3CF-D6EDCDCBACE7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856286"/>
      </p:ext>
    </p:extLst>
  </p:cSld>
  <p:clrMapOvr>
    <a:masterClrMapping/>
  </p:clrMapOvr>
  <p:transition>
    <p:cover dir="lu"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EB445-D18D-4BC4-AF47-18C616749E21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994163"/>
      </p:ext>
    </p:extLst>
  </p:cSld>
  <p:clrMapOvr>
    <a:masterClrMapping/>
  </p:clrMapOvr>
  <p:transition>
    <p:cover dir="l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77417-5909-482A-A3A8-C97046C57BE7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742006"/>
      </p:ext>
    </p:extLst>
  </p:cSld>
  <p:clrMapOvr>
    <a:masterClrMapping/>
  </p:clrMapOvr>
  <p:transition>
    <p:cover dir="lu"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34C3-3698-4990-A51F-3CFB3D6E5F26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123243"/>
      </p:ext>
    </p:extLst>
  </p:cSld>
  <p:clrMapOvr>
    <a:masterClrMapping/>
  </p:clrMapOvr>
  <p:transition>
    <p:cover dir="lu"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54FAA-F262-4CCD-AC3D-B507B9598B0E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251696"/>
      </p:ext>
    </p:extLst>
  </p:cSld>
  <p:clrMapOvr>
    <a:masterClrMapping/>
  </p:clrMapOvr>
  <p:transition>
    <p:cover dir="lu"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678B5-0808-450A-AFBA-F6102FFB832D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458287"/>
      </p:ext>
    </p:extLst>
  </p:cSld>
  <p:clrMapOvr>
    <a:masterClrMapping/>
  </p:clrMapOvr>
  <p:transition>
    <p:cover dir="lu"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01D70-197A-4816-BE47-AE8CA2938BB6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9179"/>
      </p:ext>
    </p:extLst>
  </p:cSld>
  <p:clrMapOvr>
    <a:masterClrMapping/>
  </p:clrMapOvr>
  <p:transition>
    <p:cover dir="lu"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56FAE-6532-41FD-8D08-E2F0037B3AFD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409114"/>
      </p:ext>
    </p:extLst>
  </p:cSld>
  <p:clrMapOvr>
    <a:masterClrMapping/>
  </p:clrMapOvr>
  <p:transition>
    <p:cover dir="lu"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5CB91-B147-4DFA-B8E7-C616C0BADD64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333550"/>
      </p:ext>
    </p:extLst>
  </p:cSld>
  <p:clrMapOvr>
    <a:masterClrMapping/>
  </p:clrMapOvr>
  <p:transition>
    <p:cover dir="lu"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79AC4-F0D6-4121-BB70-1CD2CCB6F963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137683"/>
      </p:ext>
    </p:extLst>
  </p:cSld>
  <p:clrMapOvr>
    <a:masterClrMapping/>
  </p:clrMapOvr>
  <p:transition>
    <p:cover dir="lu"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EACA1-54C0-42BA-B184-CBF2163C8AC5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557677"/>
      </p:ext>
    </p:extLst>
  </p:cSld>
  <p:clrMapOvr>
    <a:masterClrMapping/>
  </p:clrMapOvr>
  <p:transition>
    <p:cover dir="lu"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C0527-95D1-45CA-B3CF-D6EDCDCBACE7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633123"/>
      </p:ext>
    </p:extLst>
  </p:cSld>
  <p:clrMapOvr>
    <a:masterClrMapping/>
  </p:clrMapOvr>
  <p:transition>
    <p:cover dir="l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EB445-D18D-4BC4-AF47-18C616749E21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481548"/>
      </p:ext>
    </p:extLst>
  </p:cSld>
  <p:clrMapOvr>
    <a:masterClrMapping/>
  </p:clrMapOvr>
  <p:transition>
    <p:cover dir="lu"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77417-5909-482A-A3A8-C97046C57BE7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538830"/>
      </p:ext>
    </p:extLst>
  </p:cSld>
  <p:clrMapOvr>
    <a:masterClrMapping/>
  </p:clrMapOvr>
  <p:transition>
    <p:cover dir="lu"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34C3-3698-4990-A51F-3CFB3D6E5F26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303826"/>
      </p:ext>
    </p:extLst>
  </p:cSld>
  <p:clrMapOvr>
    <a:masterClrMapping/>
  </p:clrMapOvr>
  <p:transition>
    <p:cover dir="lu"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54FAA-F262-4CCD-AC3D-B507B9598B0E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701605"/>
      </p:ext>
    </p:extLst>
  </p:cSld>
  <p:clrMapOvr>
    <a:masterClrMapping/>
  </p:clrMapOvr>
  <p:transition>
    <p:cover dir="lu"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678B5-0808-450A-AFBA-F6102FFB832D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404680"/>
      </p:ext>
    </p:extLst>
  </p:cSld>
  <p:clrMapOvr>
    <a:masterClrMapping/>
  </p:clrMapOvr>
  <p:transition>
    <p:cover dir="lu"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01D70-197A-4816-BE47-AE8CA2938BB6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109113"/>
      </p:ext>
    </p:extLst>
  </p:cSld>
  <p:clrMapOvr>
    <a:masterClrMapping/>
  </p:clrMapOvr>
  <p:transition>
    <p:cover dir="lu"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56FAE-6532-41FD-8D08-E2F0037B3AFD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045838"/>
      </p:ext>
    </p:extLst>
  </p:cSld>
  <p:clrMapOvr>
    <a:masterClrMapping/>
  </p:clrMapOvr>
  <p:transition>
    <p:cover dir="lu"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5CB91-B147-4DFA-B8E7-C616C0BADD64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720773"/>
      </p:ext>
    </p:extLst>
  </p:cSld>
  <p:clrMapOvr>
    <a:masterClrMapping/>
  </p:clrMapOvr>
  <p:transition>
    <p:cover dir="lu"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79AC4-F0D6-4121-BB70-1CD2CCB6F963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455282"/>
      </p:ext>
    </p:extLst>
  </p:cSld>
  <p:clrMapOvr>
    <a:masterClrMapping/>
  </p:clrMapOvr>
  <p:transition>
    <p:cover dir="lu"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EACA1-54C0-42BA-B184-CBF2163C8AC5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073556"/>
      </p:ext>
    </p:extLst>
  </p:cSld>
  <p:clrMapOvr>
    <a:masterClrMapping/>
  </p:clrMapOvr>
  <p:transition>
    <p:cover dir="l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06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0B29FF-D8E1-463B-997E-E5C0672ED724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630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>
    <p:cover dir="lu"/>
  </p:transition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06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0B29FF-D8E1-463B-997E-E5C0672ED724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396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>
    <p:cover dir="lu"/>
  </p:transition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06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0B29FF-D8E1-463B-997E-E5C0672ED724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224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over dir="lu"/>
  </p:transition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06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0B29FF-D8E1-463B-997E-E5C0672ED724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573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cover dir="lu"/>
  </p:transition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06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0B29FF-D8E1-463B-997E-E5C0672ED724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92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cover dir="lu"/>
  </p:transition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06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0B29FF-D8E1-463B-997E-E5C0672ED724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752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cover dir="lu"/>
  </p:transition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06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0B29FF-D8E1-463B-997E-E5C0672ED724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536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cover dir="lu"/>
  </p:transition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06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0B29FF-D8E1-463B-997E-E5C0672ED724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71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cover dir="lu"/>
  </p:transition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06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0B29FF-D8E1-463B-997E-E5C0672ED724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82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cover dir="lu"/>
  </p:transition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06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0B29FF-D8E1-463B-997E-E5C0672ED724}" type="slidenum">
              <a:rPr lang="ru-RU" altLang="ru-RU">
                <a:solidFill>
                  <a:prstClr val="black">
                    <a:lumMod val="50000"/>
                    <a:lumOff val="50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793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>
    <p:cover dir="lu"/>
  </p:transition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1" descr="4106170-thum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1000" y="3214688"/>
            <a:ext cx="3886200" cy="364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AutoShape 12"/>
          <p:cNvSpPr>
            <a:spLocks noChangeArrowheads="1"/>
          </p:cNvSpPr>
          <p:nvPr/>
        </p:nvSpPr>
        <p:spPr bwMode="auto">
          <a:xfrm>
            <a:off x="1828800" y="381000"/>
            <a:ext cx="5791200" cy="2819400"/>
          </a:xfrm>
          <a:prstGeom prst="cloudCallout">
            <a:avLst>
              <a:gd name="adj1" fmla="val -50329"/>
              <a:gd name="adj2" fmla="val 5703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 altLang="ru-RU"/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1981200" y="0"/>
            <a:ext cx="502688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2000" b="1" dirty="0">
                <a:latin typeface="Times New Roman" pitchFamily="18" charset="0"/>
              </a:rPr>
              <a:t>МБДОУ «Детский сад № </a:t>
            </a:r>
            <a:r>
              <a:rPr lang="ru-RU" altLang="ru-RU" sz="2000" b="1" dirty="0" smtClean="0">
                <a:latin typeface="Times New Roman" pitchFamily="18" charset="0"/>
              </a:rPr>
              <a:t>17 г. Кызыла РТ</a:t>
            </a:r>
            <a:endParaRPr lang="ru-RU" altLang="ru-RU" sz="2000" b="1" dirty="0">
              <a:latin typeface="Times New Roman" pitchFamily="18" charset="0"/>
            </a:endParaRP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2209800" y="914400"/>
            <a:ext cx="46482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2800" b="1" i="1" dirty="0">
                <a:solidFill>
                  <a:srgbClr val="0033CC"/>
                </a:solidFill>
                <a:latin typeface="Times New Roman" pitchFamily="18" charset="0"/>
              </a:rPr>
              <a:t> «Оздоровительная работа</a:t>
            </a:r>
          </a:p>
          <a:p>
            <a:pPr algn="ctr" eaLnBrk="1" hangingPunct="1"/>
            <a:r>
              <a:rPr lang="ru-RU" altLang="ru-RU" sz="2800" b="1" i="1" dirty="0">
                <a:solidFill>
                  <a:srgbClr val="0033CC"/>
                </a:solidFill>
                <a:latin typeface="Times New Roman" pitchFamily="18" charset="0"/>
              </a:rPr>
              <a:t>         в дошкольном </a:t>
            </a:r>
          </a:p>
          <a:p>
            <a:pPr algn="ctr" eaLnBrk="1" hangingPunct="1"/>
            <a:r>
              <a:rPr lang="ru-RU" altLang="ru-RU" sz="2800" b="1" i="1" dirty="0">
                <a:solidFill>
                  <a:srgbClr val="0033CC"/>
                </a:solidFill>
                <a:latin typeface="Times New Roman" pitchFamily="18" charset="0"/>
              </a:rPr>
              <a:t>    образовательном </a:t>
            </a:r>
          </a:p>
          <a:p>
            <a:pPr algn="ctr" eaLnBrk="1" hangingPunct="1"/>
            <a:r>
              <a:rPr lang="ru-RU" altLang="ru-RU" sz="2800" b="1" i="1" dirty="0">
                <a:solidFill>
                  <a:srgbClr val="0033CC"/>
                </a:solidFill>
                <a:latin typeface="Times New Roman" pitchFamily="18" charset="0"/>
              </a:rPr>
              <a:t>        </a:t>
            </a:r>
            <a:r>
              <a:rPr lang="ru-RU" altLang="ru-RU" sz="2800" b="1" i="1" dirty="0" smtClean="0">
                <a:solidFill>
                  <a:srgbClr val="0033CC"/>
                </a:solidFill>
                <a:latin typeface="Times New Roman" pitchFamily="18" charset="0"/>
              </a:rPr>
              <a:t>учреждении»</a:t>
            </a:r>
            <a:endParaRPr lang="ru-RU" altLang="ru-RU" sz="2800" b="1" i="1" dirty="0">
              <a:solidFill>
                <a:srgbClr val="0033CC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302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16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7100"/>
                            </p:stCondLst>
                            <p:childTnLst>
                              <p:par>
                                <p:cTn id="23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30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FF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2408451" y="188640"/>
            <a:ext cx="3796873" cy="6463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Таким образом:</a:t>
            </a:r>
            <a:endParaRPr lang="ru-RU" altLang="ru-RU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pic>
        <p:nvPicPr>
          <p:cNvPr id="46083" name="Picture 6" descr="Карандашик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19800" y="5365750"/>
            <a:ext cx="2409825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4" name="Rectangle 7"/>
          <p:cNvSpPr>
            <a:spLocks noChangeArrowheads="1"/>
          </p:cNvSpPr>
          <p:nvPr/>
        </p:nvSpPr>
        <p:spPr bwMode="auto">
          <a:xfrm>
            <a:off x="206865" y="1124744"/>
            <a:ext cx="8839200" cy="4154984"/>
          </a:xfrm>
          <a:prstGeom prst="rect">
            <a:avLst/>
          </a:prstGeom>
          <a:ln/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indent="12700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Основными задачами физкультурно-оздоровительной работы в ДОУ являются: </a:t>
            </a:r>
          </a:p>
          <a:p>
            <a:pPr indent="1270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условия комплексного использования всех средств физического воспитания: рациональный режим, питание, закаливание (в повседневной жизни; специальные меры закаливания) и движение (утренняя гимнастика, развивающие упражнения, спортивные игры, физкультурные занятия), достижение которых, </a:t>
            </a: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строится по нескольким направлениям:</a:t>
            </a:r>
          </a:p>
          <a:p>
            <a:pPr indent="1270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-создание условий для физического развития и снижения заболеваемости детей,</a:t>
            </a:r>
          </a:p>
          <a:p>
            <a:pPr indent="1270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-комплексное решение физкультурно-оздоровительных задач в контакте с медицинскими работниками,</a:t>
            </a:r>
          </a:p>
          <a:p>
            <a:pPr indent="1270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-воспитание здорового ребёнка совместными усилиями детского сада и семьи.</a:t>
            </a:r>
          </a:p>
          <a:p>
            <a:pPr indent="1270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Для полноценного физического развития детей, реализации потребности в движении в детском саду созданы определённые условия.</a:t>
            </a:r>
          </a:p>
        </p:txBody>
      </p:sp>
    </p:spTree>
    <p:extLst>
      <p:ext uri="{BB962C8B-B14F-4D97-AF65-F5344CB8AC3E}">
        <p14:creationId xmlns:p14="http://schemas.microsoft.com/office/powerpoint/2010/main" val="2557490246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1524000" y="1454150"/>
            <a:ext cx="6019800" cy="3416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7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  <a:cs typeface="Arial" charset="0"/>
              </a:rPr>
              <a:t>Спасибо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7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  <a:cs typeface="Arial" charset="0"/>
              </a:rPr>
              <a:t>за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7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  <a:cs typeface="Arial" charset="0"/>
              </a:rPr>
              <a:t>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00884089"/>
      </p:ext>
    </p:extLst>
  </p:cSld>
  <p:clrMapOvr>
    <a:masterClrMapping/>
  </p:clrMapOvr>
  <p:transition>
    <p:cover dir="lu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228600" y="228600"/>
            <a:ext cx="8686800" cy="63246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2057400" y="0"/>
            <a:ext cx="6781800" cy="1981200"/>
          </a:xfrm>
          <a:prstGeom prst="rightArrow">
            <a:avLst>
              <a:gd name="adj1" fmla="val 50000"/>
              <a:gd name="adj2" fmla="val 85577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Цели, задачи деятельности дошкольного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      учреждения в области сохранения и укрепления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здоровья детей</a:t>
            </a:r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3505200" y="4191000"/>
            <a:ext cx="2286000" cy="2057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Сохранение,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укрепление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физического,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психического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и социального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здоровья</a:t>
            </a:r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228600" y="3200400"/>
            <a:ext cx="2667000" cy="914400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Воспитание потребности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в здоровом образе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жизни</a:t>
            </a:r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6172200" y="5410200"/>
            <a:ext cx="2743200" cy="1066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Использование в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образовательном процессе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здоровье сберегающих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технологий</a:t>
            </a:r>
          </a:p>
        </p:txBody>
      </p:sp>
      <p:sp>
        <p:nvSpPr>
          <p:cNvPr id="17416" name="AutoShape 8"/>
          <p:cNvSpPr>
            <a:spLocks noChangeArrowheads="1"/>
          </p:cNvSpPr>
          <p:nvPr/>
        </p:nvSpPr>
        <p:spPr bwMode="auto">
          <a:xfrm>
            <a:off x="228600" y="4191000"/>
            <a:ext cx="2590800" cy="1066800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Развитие двигательных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умений и навыков,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физических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качеств</a:t>
            </a:r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>
            <a:off x="228600" y="5334000"/>
            <a:ext cx="2590800" cy="1219200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Сохранение и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укрепление здоровья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детей, обеспечение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психологического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комфорта</a:t>
            </a:r>
          </a:p>
        </p:txBody>
      </p:sp>
      <p:sp>
        <p:nvSpPr>
          <p:cNvPr id="17418" name="AutoShape 10"/>
          <p:cNvSpPr>
            <a:spLocks noChangeArrowheads="1"/>
          </p:cNvSpPr>
          <p:nvPr/>
        </p:nvSpPr>
        <p:spPr bwMode="auto">
          <a:xfrm>
            <a:off x="1828800" y="1981200"/>
            <a:ext cx="2743200" cy="1143000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Снижения уровня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заболеваемости детей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простудными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заболеваниями</a:t>
            </a:r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>
            <a:off x="4724400" y="1981200"/>
            <a:ext cx="2743200" cy="1143000"/>
          </a:xfrm>
          <a:prstGeom prst="roundRect">
            <a:avLst>
              <a:gd name="adj" fmla="val 16667"/>
            </a:avLst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Создание условий для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реализации потребности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детей в двигательной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активности</a:t>
            </a:r>
          </a:p>
        </p:txBody>
      </p:sp>
      <p:sp>
        <p:nvSpPr>
          <p:cNvPr id="17420" name="AutoShape 12"/>
          <p:cNvSpPr>
            <a:spLocks noChangeArrowheads="1"/>
          </p:cNvSpPr>
          <p:nvPr/>
        </p:nvSpPr>
        <p:spPr bwMode="auto">
          <a:xfrm>
            <a:off x="6248400" y="3200400"/>
            <a:ext cx="2667000" cy="9906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Обеспечение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здоровье сберегающего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образовательного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процесса</a:t>
            </a:r>
          </a:p>
        </p:txBody>
      </p:sp>
      <p:sp>
        <p:nvSpPr>
          <p:cNvPr id="17421" name="AutoShape 13"/>
          <p:cNvSpPr>
            <a:spLocks noChangeArrowheads="1"/>
          </p:cNvSpPr>
          <p:nvPr/>
        </p:nvSpPr>
        <p:spPr bwMode="auto">
          <a:xfrm>
            <a:off x="6248400" y="4267200"/>
            <a:ext cx="2667000" cy="990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Взаимодействия всех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специалистов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дошкольного учреждения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с семьёй </a:t>
            </a:r>
          </a:p>
        </p:txBody>
      </p:sp>
      <p:sp>
        <p:nvSpPr>
          <p:cNvPr id="7181" name="AutoShape 14"/>
          <p:cNvSpPr>
            <a:spLocks noChangeArrowheads="1"/>
          </p:cNvSpPr>
          <p:nvPr/>
        </p:nvSpPr>
        <p:spPr bwMode="auto">
          <a:xfrm rot="-516975">
            <a:off x="2895600" y="5715000"/>
            <a:ext cx="5334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182" name="AutoShape 15"/>
          <p:cNvSpPr>
            <a:spLocks noChangeArrowheads="1"/>
          </p:cNvSpPr>
          <p:nvPr/>
        </p:nvSpPr>
        <p:spPr bwMode="auto">
          <a:xfrm rot="1696902">
            <a:off x="2971800" y="3810000"/>
            <a:ext cx="914400" cy="573088"/>
          </a:xfrm>
          <a:prstGeom prst="rightArrow">
            <a:avLst>
              <a:gd name="adj1" fmla="val 50000"/>
              <a:gd name="adj2" fmla="val 39889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183" name="AutoShape 17"/>
          <p:cNvSpPr>
            <a:spLocks noChangeArrowheads="1"/>
          </p:cNvSpPr>
          <p:nvPr/>
        </p:nvSpPr>
        <p:spPr bwMode="auto">
          <a:xfrm rot="660985">
            <a:off x="2894013" y="4730750"/>
            <a:ext cx="5334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184" name="AutoShape 18"/>
          <p:cNvSpPr>
            <a:spLocks noChangeArrowheads="1"/>
          </p:cNvSpPr>
          <p:nvPr/>
        </p:nvSpPr>
        <p:spPr bwMode="auto">
          <a:xfrm rot="3710397">
            <a:off x="3677443" y="3409157"/>
            <a:ext cx="722313" cy="609600"/>
          </a:xfrm>
          <a:prstGeom prst="rightArrow">
            <a:avLst>
              <a:gd name="adj1" fmla="val 50000"/>
              <a:gd name="adj2" fmla="val 29622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185" name="AutoShape 19"/>
          <p:cNvSpPr>
            <a:spLocks noChangeArrowheads="1"/>
          </p:cNvSpPr>
          <p:nvPr/>
        </p:nvSpPr>
        <p:spPr bwMode="auto">
          <a:xfrm rot="6772202">
            <a:off x="4668043" y="3332957"/>
            <a:ext cx="722313" cy="609600"/>
          </a:xfrm>
          <a:prstGeom prst="rightArrow">
            <a:avLst>
              <a:gd name="adj1" fmla="val 49611"/>
              <a:gd name="adj2" fmla="val 31652"/>
            </a:avLst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186" name="AutoShape 20"/>
          <p:cNvSpPr>
            <a:spLocks noChangeArrowheads="1"/>
          </p:cNvSpPr>
          <p:nvPr/>
        </p:nvSpPr>
        <p:spPr bwMode="auto">
          <a:xfrm rot="8263304">
            <a:off x="5257800" y="3733800"/>
            <a:ext cx="914400" cy="573088"/>
          </a:xfrm>
          <a:prstGeom prst="rightArrow">
            <a:avLst>
              <a:gd name="adj1" fmla="val 50000"/>
              <a:gd name="adj2" fmla="val 39889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187" name="AutoShape 21"/>
          <p:cNvSpPr>
            <a:spLocks noChangeArrowheads="1"/>
          </p:cNvSpPr>
          <p:nvPr/>
        </p:nvSpPr>
        <p:spPr bwMode="auto">
          <a:xfrm rot="9701943">
            <a:off x="5791200" y="4572000"/>
            <a:ext cx="381000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188" name="AutoShape 22"/>
          <p:cNvSpPr>
            <a:spLocks noChangeArrowheads="1"/>
          </p:cNvSpPr>
          <p:nvPr/>
        </p:nvSpPr>
        <p:spPr bwMode="auto">
          <a:xfrm rot="-9087015">
            <a:off x="5641975" y="5619750"/>
            <a:ext cx="4572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pic>
        <p:nvPicPr>
          <p:cNvPr id="7189" name="Picture 32" descr="smiley-ATTA99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609600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6446770"/>
      </p:ext>
    </p:extLst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7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7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8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8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9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9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9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CCFF"/>
            </a:gs>
            <a:gs pos="100000">
              <a:srgbClr val="FF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Stii-cum-ii-cheama-de-fapt-pe-artistii-tai-preferati-Afla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77200" y="5854700"/>
            <a:ext cx="1066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-152400" y="0"/>
            <a:ext cx="8610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b="1" i="1" dirty="0" smtClean="0">
                <a:solidFill>
                  <a:prstClr val="black"/>
                </a:solidFill>
                <a:latin typeface="Times New Roman" pitchFamily="18" charset="0"/>
              </a:rPr>
              <a:t>Система физкультурно- оздоровительной работы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b="1" i="1" dirty="0" smtClean="0">
                <a:solidFill>
                  <a:prstClr val="black"/>
                </a:solidFill>
                <a:latin typeface="Times New Roman" pitchFamily="18" charset="0"/>
              </a:rPr>
              <a:t>МБДОУ Детский сад № 17 г. Кызыла </a:t>
            </a:r>
          </a:p>
        </p:txBody>
      </p:sp>
      <p:sp>
        <p:nvSpPr>
          <p:cNvPr id="8196" name="Text Box 40"/>
          <p:cNvSpPr txBox="1">
            <a:spLocks noChangeArrowheads="1"/>
          </p:cNvSpPr>
          <p:nvPr/>
        </p:nvSpPr>
        <p:spPr bwMode="auto">
          <a:xfrm>
            <a:off x="6994525" y="52181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8197" name="AutoShape 42"/>
          <p:cNvSpPr>
            <a:spLocks noChangeArrowheads="1"/>
          </p:cNvSpPr>
          <p:nvPr/>
        </p:nvSpPr>
        <p:spPr bwMode="auto">
          <a:xfrm>
            <a:off x="381000" y="685800"/>
            <a:ext cx="2971800" cy="1143000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Мониторинг</a:t>
            </a:r>
          </a:p>
        </p:txBody>
      </p:sp>
      <p:sp>
        <p:nvSpPr>
          <p:cNvPr id="8198" name="AutoShape 52"/>
          <p:cNvSpPr>
            <a:spLocks noChangeArrowheads="1"/>
          </p:cNvSpPr>
          <p:nvPr/>
        </p:nvSpPr>
        <p:spPr bwMode="auto">
          <a:xfrm>
            <a:off x="381000" y="2667000"/>
            <a:ext cx="3048000" cy="1371600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Двигательная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деятельность</a:t>
            </a:r>
          </a:p>
        </p:txBody>
      </p:sp>
      <p:sp>
        <p:nvSpPr>
          <p:cNvPr id="8199" name="AutoShape 59"/>
          <p:cNvSpPr>
            <a:spLocks noChangeArrowheads="1"/>
          </p:cNvSpPr>
          <p:nvPr/>
        </p:nvSpPr>
        <p:spPr bwMode="auto">
          <a:xfrm>
            <a:off x="3581400" y="0"/>
            <a:ext cx="5562600" cy="2514600"/>
          </a:xfrm>
          <a:prstGeom prst="rightArrow">
            <a:avLst>
              <a:gd name="adj1" fmla="val 50000"/>
              <a:gd name="adj2" fmla="val 55303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200" name="Text Box 63"/>
          <p:cNvSpPr txBox="1">
            <a:spLocks noChangeArrowheads="1"/>
          </p:cNvSpPr>
          <p:nvPr/>
        </p:nvSpPr>
        <p:spPr bwMode="auto">
          <a:xfrm>
            <a:off x="3657600" y="838200"/>
            <a:ext cx="270009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</a:rPr>
              <a:t>медицинское обследование,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</a:rPr>
              <a:t> анализ и оценка физической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</a:rPr>
              <a:t>подготовленности.</a:t>
            </a:r>
          </a:p>
        </p:txBody>
      </p:sp>
      <p:sp>
        <p:nvSpPr>
          <p:cNvPr id="8201" name="AutoShape 69"/>
          <p:cNvSpPr>
            <a:spLocks noChangeArrowheads="1"/>
          </p:cNvSpPr>
          <p:nvPr/>
        </p:nvSpPr>
        <p:spPr bwMode="auto">
          <a:xfrm>
            <a:off x="457200" y="4724400"/>
            <a:ext cx="2971800" cy="1143000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Профилактические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мероприятия</a:t>
            </a:r>
          </a:p>
        </p:txBody>
      </p:sp>
      <p:sp>
        <p:nvSpPr>
          <p:cNvPr id="8202" name="AutoShape 70"/>
          <p:cNvSpPr>
            <a:spLocks noChangeArrowheads="1"/>
          </p:cNvSpPr>
          <p:nvPr/>
        </p:nvSpPr>
        <p:spPr bwMode="auto">
          <a:xfrm>
            <a:off x="3581400" y="3733800"/>
            <a:ext cx="5562600" cy="3505200"/>
          </a:xfrm>
          <a:prstGeom prst="rightArrow">
            <a:avLst>
              <a:gd name="adj1" fmla="val 50000"/>
              <a:gd name="adj2" fmla="val 55301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203" name="AutoShape 71"/>
          <p:cNvSpPr>
            <a:spLocks noChangeArrowheads="1"/>
          </p:cNvSpPr>
          <p:nvPr/>
        </p:nvSpPr>
        <p:spPr bwMode="auto">
          <a:xfrm>
            <a:off x="3581400" y="838200"/>
            <a:ext cx="5562600" cy="4800600"/>
          </a:xfrm>
          <a:prstGeom prst="rightArrow">
            <a:avLst>
              <a:gd name="adj1" fmla="val 50000"/>
              <a:gd name="adj2" fmla="val 28968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204" name="Text Box 72"/>
          <p:cNvSpPr txBox="1">
            <a:spLocks noChangeArrowheads="1"/>
          </p:cNvSpPr>
          <p:nvPr/>
        </p:nvSpPr>
        <p:spPr bwMode="auto">
          <a:xfrm>
            <a:off x="3581400" y="2057400"/>
            <a:ext cx="5167064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</a:rPr>
              <a:t>организованная образовательная деятельность,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</a:rPr>
              <a:t>-организованная образовательная деятельность на воздухе,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</a:rPr>
              <a:t>-утренняя гимнастика,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</a:rPr>
              <a:t>-подвижные игры,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</a:rPr>
              <a:t>-спортивные игры,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</a:rPr>
              <a:t>-спортивные упражнения,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</a:rPr>
              <a:t>-физкультминутки, динамические паузы,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</a:rPr>
              <a:t>гимнастика после сна,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</a:rPr>
              <a:t>-самостоятельная двигательная деятельность детей,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</a:rPr>
              <a:t>-спортивные досуги, праздники.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z="1400" b="1" dirty="0" smtClean="0">
              <a:solidFill>
                <a:prstClr val="black"/>
              </a:solidFill>
              <a:latin typeface="Times New Roman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z="1400" b="1" dirty="0" smtClean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5133" name="Text Box 73"/>
          <p:cNvSpPr txBox="1">
            <a:spLocks noChangeArrowheads="1"/>
          </p:cNvSpPr>
          <p:nvPr/>
        </p:nvSpPr>
        <p:spPr bwMode="auto">
          <a:xfrm>
            <a:off x="3867150" y="4684713"/>
            <a:ext cx="3981450" cy="1600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</a:rPr>
              <a:t>    профилактика гриппа и простудных заболеваний,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</a:rPr>
              <a:t>-     кварцевание,</a:t>
            </a: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</a:rPr>
              <a:t>режим проветривания,</a:t>
            </a: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</a:rPr>
              <a:t>утренний фильтр,</a:t>
            </a: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</a:rPr>
              <a:t>работа с родителями</a:t>
            </a: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</a:rPr>
              <a:t>профилактические прививки </a:t>
            </a:r>
          </a:p>
        </p:txBody>
      </p:sp>
    </p:spTree>
    <p:extLst>
      <p:ext uri="{BB962C8B-B14F-4D97-AF65-F5344CB8AC3E}">
        <p14:creationId xmlns:p14="http://schemas.microsoft.com/office/powerpoint/2010/main" val="1559195133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CCFF"/>
            </a:gs>
            <a:gs pos="100000">
              <a:srgbClr val="FF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457200" y="2819400"/>
            <a:ext cx="2971800" cy="762000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Закаливание</a:t>
            </a:r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457200" y="762000"/>
            <a:ext cx="2971800" cy="762000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smtClean="0">
                <a:solidFill>
                  <a:prstClr val="black"/>
                </a:solidFill>
                <a:latin typeface="Arial" charset="0"/>
                <a:cs typeface="Arial" charset="0"/>
              </a:rPr>
              <a:t>Коррекционно –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smtClean="0">
                <a:solidFill>
                  <a:prstClr val="black"/>
                </a:solidFill>
                <a:latin typeface="Arial" charset="0"/>
                <a:cs typeface="Arial" charset="0"/>
              </a:rPr>
              <a:t>оздоровительная работа</a:t>
            </a:r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457200" y="5029200"/>
            <a:ext cx="2971800" cy="762000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smtClean="0">
                <a:solidFill>
                  <a:prstClr val="black"/>
                </a:solidFill>
                <a:latin typeface="Arial" charset="0"/>
                <a:cs typeface="Arial" charset="0"/>
              </a:rPr>
              <a:t>Дополнительная и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smtClean="0">
                <a:solidFill>
                  <a:prstClr val="black"/>
                </a:solidFill>
                <a:latin typeface="Arial" charset="0"/>
                <a:cs typeface="Arial" charset="0"/>
              </a:rPr>
              <a:t>индивидуальная работа</a:t>
            </a:r>
          </a:p>
        </p:txBody>
      </p:sp>
      <p:sp>
        <p:nvSpPr>
          <p:cNvPr id="9221" name="AutoShape 6"/>
          <p:cNvSpPr>
            <a:spLocks noChangeArrowheads="1"/>
          </p:cNvSpPr>
          <p:nvPr/>
        </p:nvSpPr>
        <p:spPr bwMode="auto">
          <a:xfrm>
            <a:off x="3581400" y="152400"/>
            <a:ext cx="5562600" cy="1981200"/>
          </a:xfrm>
          <a:prstGeom prst="rightArrow">
            <a:avLst>
              <a:gd name="adj1" fmla="val 50000"/>
              <a:gd name="adj2" fmla="val 70192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Коррекция плоскостопия, нарушений осанки.</a:t>
            </a:r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381000" y="0"/>
            <a:ext cx="769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i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Система физкультурно- оздоровительной работы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i="1" dirty="0">
                <a:solidFill>
                  <a:prstClr val="black"/>
                </a:solidFill>
                <a:latin typeface="Times New Roman" pitchFamily="18" charset="0"/>
              </a:rPr>
              <a:t>МБДОУ Детский сад № 17 г. Кызыла </a:t>
            </a:r>
          </a:p>
        </p:txBody>
      </p:sp>
      <p:sp>
        <p:nvSpPr>
          <p:cNvPr id="9223" name="AutoShape 12"/>
          <p:cNvSpPr>
            <a:spLocks noChangeArrowheads="1"/>
          </p:cNvSpPr>
          <p:nvPr/>
        </p:nvSpPr>
        <p:spPr bwMode="auto">
          <a:xfrm>
            <a:off x="3581400" y="381000"/>
            <a:ext cx="5562600" cy="5715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224" name="Text Box 14"/>
          <p:cNvSpPr txBox="1">
            <a:spLocks noChangeArrowheads="1"/>
          </p:cNvSpPr>
          <p:nvPr/>
        </p:nvSpPr>
        <p:spPr bwMode="auto">
          <a:xfrm>
            <a:off x="3581400" y="1700808"/>
            <a:ext cx="6291263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воздушно – солнечные ванны,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ходьба босиком,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-обширное умывание холодной водой,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-игровой самомассаж,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-корригирующие дорожки,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дыхательная гимнастика,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гимнастика пробуждения,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упражнения на коррекцию плоскостопия и нарушения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санки.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u-RU" altLang="ru-RU" sz="14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z="14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25" name="Picture 17" descr="Stii-cum-ii-cheama-de-fapt-pe-artistii-tai-preferati-Afla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29600" y="5997575"/>
            <a:ext cx="9144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6" name="AutoShape 18"/>
          <p:cNvSpPr>
            <a:spLocks noChangeArrowheads="1"/>
          </p:cNvSpPr>
          <p:nvPr/>
        </p:nvSpPr>
        <p:spPr bwMode="auto">
          <a:xfrm>
            <a:off x="3581400" y="4267200"/>
            <a:ext cx="5562600" cy="2438400"/>
          </a:xfrm>
          <a:prstGeom prst="rightArrow">
            <a:avLst>
              <a:gd name="adj1" fmla="val 50000"/>
              <a:gd name="adj2" fmla="val 57031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227" name="Text Box 19"/>
          <p:cNvSpPr txBox="1">
            <a:spLocks noChangeArrowheads="1"/>
          </p:cNvSpPr>
          <p:nvPr/>
        </p:nvSpPr>
        <p:spPr bwMode="auto">
          <a:xfrm>
            <a:off x="3657599" y="5009346"/>
            <a:ext cx="354565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 smtClean="0">
                <a:solidFill>
                  <a:prstClr val="black"/>
                </a:solidFill>
              </a:rPr>
              <a:t>-</a:t>
            </a: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гимнастика для глаз,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-пальчиковая гимнастика,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-индивидуальная работа по физическому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alt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оспитанию.</a:t>
            </a:r>
          </a:p>
        </p:txBody>
      </p:sp>
    </p:spTree>
    <p:extLst>
      <p:ext uri="{BB962C8B-B14F-4D97-AF65-F5344CB8AC3E}">
        <p14:creationId xmlns:p14="http://schemas.microsoft.com/office/powerpoint/2010/main" val="923649653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CC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deva37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67400" y="5213350"/>
            <a:ext cx="3276600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28600" y="0"/>
            <a:ext cx="861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b="1" i="1" dirty="0" smtClean="0">
                <a:solidFill>
                  <a:prstClr val="black"/>
                </a:solidFill>
                <a:latin typeface="Times New Roman" pitchFamily="18" charset="0"/>
              </a:rPr>
              <a:t>Модель двигательного режима детей в </a:t>
            </a:r>
            <a:r>
              <a:rPr lang="ru-RU" altLang="ru-RU" b="1" i="1" dirty="0">
                <a:solidFill>
                  <a:prstClr val="black"/>
                </a:solidFill>
                <a:latin typeface="Times New Roman" pitchFamily="18" charset="0"/>
              </a:rPr>
              <a:t>МБДОУ Детский сад № 17 г. Кызыла </a:t>
            </a:r>
          </a:p>
        </p:txBody>
      </p:sp>
      <p:sp>
        <p:nvSpPr>
          <p:cNvPr id="15364" name="Cloud"/>
          <p:cNvSpPr>
            <a:spLocks noChangeAspect="1" noEditPoints="1" noChangeArrowheads="1"/>
          </p:cNvSpPr>
          <p:nvPr/>
        </p:nvSpPr>
        <p:spPr bwMode="auto">
          <a:xfrm>
            <a:off x="5562600" y="762000"/>
            <a:ext cx="2514600" cy="168433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CC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5365" name="Cloud"/>
          <p:cNvSpPr>
            <a:spLocks noChangeAspect="1" noEditPoints="1" noChangeArrowheads="1"/>
          </p:cNvSpPr>
          <p:nvPr/>
        </p:nvSpPr>
        <p:spPr bwMode="auto">
          <a:xfrm rot="265410">
            <a:off x="5791200" y="2895600"/>
            <a:ext cx="2667000" cy="168433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5366" name="Cloud"/>
          <p:cNvSpPr>
            <a:spLocks noChangeAspect="1" noEditPoints="1" noChangeArrowheads="1"/>
          </p:cNvSpPr>
          <p:nvPr/>
        </p:nvSpPr>
        <p:spPr bwMode="auto">
          <a:xfrm>
            <a:off x="228600" y="609600"/>
            <a:ext cx="3048000" cy="1828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Приём детей,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самостоятельная двигательная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деятельность.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(30-40 мин)</a:t>
            </a:r>
          </a:p>
        </p:txBody>
      </p:sp>
      <p:sp>
        <p:nvSpPr>
          <p:cNvPr id="15367" name="Cloud"/>
          <p:cNvSpPr>
            <a:spLocks noChangeAspect="1" noEditPoints="1" noChangeArrowheads="1"/>
          </p:cNvSpPr>
          <p:nvPr/>
        </p:nvSpPr>
        <p:spPr bwMode="auto">
          <a:xfrm>
            <a:off x="3626427" y="4251455"/>
            <a:ext cx="2514600" cy="168433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CC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5368" name="Cloud"/>
          <p:cNvSpPr>
            <a:spLocks noChangeAspect="1" noEditPoints="1" noChangeArrowheads="1"/>
          </p:cNvSpPr>
          <p:nvPr/>
        </p:nvSpPr>
        <p:spPr bwMode="auto">
          <a:xfrm rot="591118">
            <a:off x="116856" y="3272842"/>
            <a:ext cx="2362200" cy="158273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CC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5369" name="Cloud"/>
          <p:cNvSpPr>
            <a:spLocks noChangeAspect="1" noEditPoints="1" noChangeArrowheads="1"/>
          </p:cNvSpPr>
          <p:nvPr/>
        </p:nvSpPr>
        <p:spPr bwMode="auto">
          <a:xfrm rot="532640">
            <a:off x="3092238" y="1953090"/>
            <a:ext cx="2667000" cy="168433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250" name="Text Box 88"/>
          <p:cNvSpPr txBox="1">
            <a:spLocks noChangeArrowheads="1"/>
          </p:cNvSpPr>
          <p:nvPr/>
        </p:nvSpPr>
        <p:spPr bwMode="auto">
          <a:xfrm>
            <a:off x="5638800" y="1295400"/>
            <a:ext cx="232886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smtClean="0">
                <a:solidFill>
                  <a:prstClr val="black"/>
                </a:solidFill>
                <a:latin typeface="Times New Roman" pitchFamily="18" charset="0"/>
              </a:rPr>
              <a:t>Утренняя гимнастика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smtClean="0">
                <a:solidFill>
                  <a:prstClr val="black"/>
                </a:solidFill>
                <a:latin typeface="Times New Roman" pitchFamily="18" charset="0"/>
              </a:rPr>
              <a:t>(5-12 мин)</a:t>
            </a:r>
          </a:p>
        </p:txBody>
      </p:sp>
      <p:sp>
        <p:nvSpPr>
          <p:cNvPr id="10251" name="Text Box 90"/>
          <p:cNvSpPr txBox="1">
            <a:spLocks noChangeArrowheads="1"/>
          </p:cNvSpPr>
          <p:nvPr/>
        </p:nvSpPr>
        <p:spPr bwMode="auto">
          <a:xfrm>
            <a:off x="5940513" y="3276600"/>
            <a:ext cx="250331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</a:rPr>
              <a:t>Физкультурные занятия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</a:rPr>
              <a:t>в зале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</a:rPr>
              <a:t>(15-30 мин)</a:t>
            </a:r>
          </a:p>
        </p:txBody>
      </p:sp>
      <p:sp>
        <p:nvSpPr>
          <p:cNvPr id="10252" name="Text Box 92"/>
          <p:cNvSpPr txBox="1">
            <a:spLocks noChangeArrowheads="1"/>
          </p:cNvSpPr>
          <p:nvPr/>
        </p:nvSpPr>
        <p:spPr bwMode="auto">
          <a:xfrm>
            <a:off x="3244490" y="2365768"/>
            <a:ext cx="239431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</a:rPr>
              <a:t>Физкультурное занятие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</a:rPr>
              <a:t>на прогулке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</a:rPr>
              <a:t>(1 раз в неделю) </a:t>
            </a:r>
          </a:p>
        </p:txBody>
      </p:sp>
      <p:sp>
        <p:nvSpPr>
          <p:cNvPr id="10253" name="Text Box 94"/>
          <p:cNvSpPr txBox="1">
            <a:spLocks noChangeArrowheads="1"/>
          </p:cNvSpPr>
          <p:nvPr/>
        </p:nvSpPr>
        <p:spPr bwMode="auto">
          <a:xfrm>
            <a:off x="302593" y="3651461"/>
            <a:ext cx="199072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</a:rPr>
              <a:t>Физкультминутки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</a:rPr>
              <a:t>во время НОД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</a:rPr>
              <a:t>(1-3 мин)</a:t>
            </a:r>
          </a:p>
        </p:txBody>
      </p:sp>
      <p:sp>
        <p:nvSpPr>
          <p:cNvPr id="10254" name="Text Box 98"/>
          <p:cNvSpPr txBox="1">
            <a:spLocks noChangeArrowheads="1"/>
          </p:cNvSpPr>
          <p:nvPr/>
        </p:nvSpPr>
        <p:spPr bwMode="auto">
          <a:xfrm>
            <a:off x="4415347" y="4803111"/>
            <a:ext cx="11176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</a:rPr>
              <a:t>Прогулка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</a:rPr>
              <a:t>(1-2 ч)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5046000"/>
            <a:ext cx="2603500" cy="177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36264" y="5520294"/>
            <a:ext cx="21419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Реализация проекта «Детский фитнес»</a:t>
            </a:r>
          </a:p>
          <a:p>
            <a:pPr lvl="0" algn="ctr"/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(1 раз в неделю)</a:t>
            </a:r>
          </a:p>
        </p:txBody>
      </p:sp>
    </p:spTree>
    <p:extLst>
      <p:ext uri="{BB962C8B-B14F-4D97-AF65-F5344CB8AC3E}">
        <p14:creationId xmlns:p14="http://schemas.microsoft.com/office/powerpoint/2010/main" val="3818433997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CC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loud"/>
          <p:cNvSpPr>
            <a:spLocks noChangeAspect="1" noEditPoints="1" noChangeArrowheads="1"/>
          </p:cNvSpPr>
          <p:nvPr/>
        </p:nvSpPr>
        <p:spPr bwMode="auto">
          <a:xfrm>
            <a:off x="152400" y="609600"/>
            <a:ext cx="2514600" cy="168433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b="1">
                <a:solidFill>
                  <a:prstClr val="black"/>
                </a:solidFill>
                <a:latin typeface="Arial" charset="0"/>
                <a:cs typeface="Arial" charset="0"/>
              </a:rPr>
              <a:t>Прогулка за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b="1">
                <a:solidFill>
                  <a:prstClr val="black"/>
                </a:solidFill>
                <a:latin typeface="Arial" charset="0"/>
                <a:cs typeface="Arial" charset="0"/>
              </a:rPr>
              <a:t>пределы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b="1">
                <a:solidFill>
                  <a:prstClr val="black"/>
                </a:solidFill>
                <a:latin typeface="Arial" charset="0"/>
                <a:cs typeface="Arial" charset="0"/>
              </a:rPr>
              <a:t>участка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b="1">
                <a:solidFill>
                  <a:prstClr val="black"/>
                </a:solidFill>
                <a:latin typeface="Arial" charset="0"/>
                <a:cs typeface="Arial" charset="0"/>
              </a:rPr>
              <a:t>(20-45 мин)</a:t>
            </a:r>
          </a:p>
        </p:txBody>
      </p:sp>
      <p:sp>
        <p:nvSpPr>
          <p:cNvPr id="16387" name="Cloud"/>
          <p:cNvSpPr>
            <a:spLocks noChangeAspect="1" noEditPoints="1" noChangeArrowheads="1"/>
          </p:cNvSpPr>
          <p:nvPr/>
        </p:nvSpPr>
        <p:spPr bwMode="auto">
          <a:xfrm>
            <a:off x="5486400" y="2971800"/>
            <a:ext cx="2514600" cy="168433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Спортивный праздник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(2 раза в год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до 1 часа)</a:t>
            </a:r>
          </a:p>
        </p:txBody>
      </p:sp>
      <p:sp>
        <p:nvSpPr>
          <p:cNvPr id="16388" name="Cloud"/>
          <p:cNvSpPr>
            <a:spLocks noChangeAspect="1" noEditPoints="1" noChangeArrowheads="1"/>
          </p:cNvSpPr>
          <p:nvPr/>
        </p:nvSpPr>
        <p:spPr bwMode="auto">
          <a:xfrm rot="532640">
            <a:off x="3048000" y="1295400"/>
            <a:ext cx="2514600" cy="168433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6389" name="Cloud"/>
          <p:cNvSpPr>
            <a:spLocks noChangeAspect="1" noEditPoints="1" noChangeArrowheads="1"/>
          </p:cNvSpPr>
          <p:nvPr/>
        </p:nvSpPr>
        <p:spPr bwMode="auto">
          <a:xfrm>
            <a:off x="5943600" y="609600"/>
            <a:ext cx="2743200" cy="168433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CC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pic>
        <p:nvPicPr>
          <p:cNvPr id="11270" name="Picture 6" descr="deva37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67400" y="5213350"/>
            <a:ext cx="3276600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28600" y="0"/>
            <a:ext cx="861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b="1" i="1" dirty="0" smtClean="0">
                <a:solidFill>
                  <a:prstClr val="black"/>
                </a:solidFill>
                <a:latin typeface="Times New Roman" pitchFamily="18" charset="0"/>
              </a:rPr>
              <a:t>Модель двигательного режима детей в </a:t>
            </a:r>
            <a:r>
              <a:rPr lang="ru-RU" altLang="ru-RU" b="1" i="1" dirty="0">
                <a:solidFill>
                  <a:prstClr val="black"/>
                </a:solidFill>
                <a:latin typeface="Times New Roman" pitchFamily="18" charset="0"/>
              </a:rPr>
              <a:t>МБДОУ Детский сад № 17 г. Кызыла </a:t>
            </a:r>
          </a:p>
        </p:txBody>
      </p:sp>
      <p:sp>
        <p:nvSpPr>
          <p:cNvPr id="16392" name="Cloud"/>
          <p:cNvSpPr>
            <a:spLocks noChangeAspect="1" noEditPoints="1" noChangeArrowheads="1"/>
          </p:cNvSpPr>
          <p:nvPr/>
        </p:nvSpPr>
        <p:spPr bwMode="auto">
          <a:xfrm rot="532640">
            <a:off x="457200" y="2819400"/>
            <a:ext cx="3048000" cy="168433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273" name="Text Box 15"/>
          <p:cNvSpPr txBox="1">
            <a:spLocks noChangeArrowheads="1"/>
          </p:cNvSpPr>
          <p:nvPr/>
        </p:nvSpPr>
        <p:spPr bwMode="auto">
          <a:xfrm>
            <a:off x="3352800" y="1524000"/>
            <a:ext cx="2033588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smtClean="0">
                <a:solidFill>
                  <a:prstClr val="black"/>
                </a:solidFill>
                <a:latin typeface="Times New Roman" pitchFamily="18" charset="0"/>
              </a:rPr>
              <a:t>Корригирующая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smtClean="0">
                <a:solidFill>
                  <a:prstClr val="black"/>
                </a:solidFill>
                <a:latin typeface="Times New Roman" pitchFamily="18" charset="0"/>
              </a:rPr>
              <a:t>гимнастика после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smtClean="0">
                <a:solidFill>
                  <a:prstClr val="black"/>
                </a:solidFill>
                <a:latin typeface="Times New Roman" pitchFamily="18" charset="0"/>
              </a:rPr>
              <a:t>сна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smtClean="0">
                <a:solidFill>
                  <a:prstClr val="black"/>
                </a:solidFill>
                <a:latin typeface="Times New Roman" pitchFamily="18" charset="0"/>
              </a:rPr>
              <a:t>(5-10мин)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z="1600" b="1" smtClean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11274" name="Text Box 17"/>
          <p:cNvSpPr txBox="1">
            <a:spLocks noChangeArrowheads="1"/>
          </p:cNvSpPr>
          <p:nvPr/>
        </p:nvSpPr>
        <p:spPr bwMode="auto">
          <a:xfrm>
            <a:off x="6019800" y="838200"/>
            <a:ext cx="2613025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smtClean="0">
                <a:solidFill>
                  <a:prstClr val="black"/>
                </a:solidFill>
                <a:latin typeface="Times New Roman" pitchFamily="18" charset="0"/>
              </a:rPr>
              <a:t>Самостоятельная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smtClean="0">
                <a:solidFill>
                  <a:prstClr val="black"/>
                </a:solidFill>
                <a:latin typeface="Times New Roman" pitchFamily="18" charset="0"/>
              </a:rPr>
              <a:t>двигательная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smtClean="0">
                <a:solidFill>
                  <a:prstClr val="black"/>
                </a:solidFill>
                <a:latin typeface="Times New Roman" pitchFamily="18" charset="0"/>
              </a:rPr>
              <a:t>активность, подвижные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smtClean="0">
                <a:solidFill>
                  <a:prstClr val="black"/>
                </a:solidFill>
                <a:latin typeface="Times New Roman" pitchFamily="18" charset="0"/>
              </a:rPr>
              <a:t>игры вечером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smtClean="0">
                <a:solidFill>
                  <a:prstClr val="black"/>
                </a:solidFill>
                <a:latin typeface="Times New Roman" pitchFamily="18" charset="0"/>
              </a:rPr>
              <a:t>(20-40 мин)</a:t>
            </a:r>
          </a:p>
        </p:txBody>
      </p:sp>
      <p:sp>
        <p:nvSpPr>
          <p:cNvPr id="11275" name="Text Box 19"/>
          <p:cNvSpPr txBox="1">
            <a:spLocks noChangeArrowheads="1"/>
          </p:cNvSpPr>
          <p:nvPr/>
        </p:nvSpPr>
        <p:spPr bwMode="auto">
          <a:xfrm>
            <a:off x="609600" y="3352800"/>
            <a:ext cx="2778125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smtClean="0">
                <a:solidFill>
                  <a:prstClr val="black"/>
                </a:solidFill>
                <a:latin typeface="Times New Roman" pitchFamily="18" charset="0"/>
              </a:rPr>
              <a:t>Спортивные упражнения,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smtClean="0">
                <a:solidFill>
                  <a:prstClr val="black"/>
                </a:solidFill>
                <a:latin typeface="Times New Roman" pitchFamily="18" charset="0"/>
              </a:rPr>
              <a:t>игры(лыжи, велосипед)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16396" name="Cloud"/>
          <p:cNvSpPr>
            <a:spLocks noChangeAspect="1" noEditPoints="1" noChangeArrowheads="1"/>
          </p:cNvSpPr>
          <p:nvPr/>
        </p:nvSpPr>
        <p:spPr bwMode="auto">
          <a:xfrm>
            <a:off x="3795713" y="4757553"/>
            <a:ext cx="2514600" cy="168433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CC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277" name="Text Box 22"/>
          <p:cNvSpPr txBox="1">
            <a:spLocks noChangeArrowheads="1"/>
          </p:cNvSpPr>
          <p:nvPr/>
        </p:nvSpPr>
        <p:spPr bwMode="auto">
          <a:xfrm>
            <a:off x="4118696" y="5186972"/>
            <a:ext cx="1928813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</a:rPr>
              <a:t>Музыкальные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</a:rPr>
              <a:t>занятия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</a:rPr>
              <a:t>(2 раза в неделю)</a:t>
            </a:r>
          </a:p>
        </p:txBody>
      </p:sp>
    </p:spTree>
    <p:extLst>
      <p:ext uri="{BB962C8B-B14F-4D97-AF65-F5344CB8AC3E}">
        <p14:creationId xmlns:p14="http://schemas.microsoft.com/office/powerpoint/2010/main" val="4043332041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99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1"/>
          <p:cNvSpPr>
            <a:spLocks noChangeArrowheads="1"/>
          </p:cNvSpPr>
          <p:nvPr/>
        </p:nvSpPr>
        <p:spPr bwMode="auto">
          <a:xfrm>
            <a:off x="277812" y="1628800"/>
            <a:ext cx="8740775" cy="301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i="1" u="sng" dirty="0" smtClean="0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Здоровьесберегающие технологии</a:t>
            </a:r>
            <a:r>
              <a:rPr lang="ru-RU" altLang="ru-RU" sz="2000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 – это технологии, которые направлены на  сохранение, поддержание и обогащение здоровья субъектов педагогического процесса.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z="2000" dirty="0" smtClean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i="1" u="sng" dirty="0" smtClean="0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Цель </a:t>
            </a:r>
            <a:r>
              <a:rPr lang="ru-RU" altLang="ru-RU" sz="2400" b="1" i="1" u="sng" dirty="0" err="1" smtClean="0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здоровьесберегающих</a:t>
            </a:r>
            <a:r>
              <a:rPr lang="ru-RU" altLang="ru-RU" sz="2400" b="1" i="1" u="sng" dirty="0" smtClean="0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 технологий в детском саду</a:t>
            </a:r>
            <a:r>
              <a:rPr lang="ru-RU" altLang="ru-RU" sz="2000" i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–</a:t>
            </a:r>
            <a:r>
              <a:rPr lang="ru-RU" altLang="ru-RU" sz="2000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обеспечение высокого уровня реального здоровья воспитанников детского сада и воспитание культуры как совокупности осознанного отношения ребенка к здоровью и жизни человека, знаний о здоровье и умений оберегать, поддерживать и сохранять его.</a:t>
            </a:r>
          </a:p>
        </p:txBody>
      </p:sp>
      <p:pic>
        <p:nvPicPr>
          <p:cNvPr id="12291" name="Picture 12" descr="Карандашик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04248" y="0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13" descr="Logoped_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66800" y="4800600"/>
            <a:ext cx="7162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3474258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99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ChangeArrowheads="1"/>
          </p:cNvSpPr>
          <p:nvPr/>
        </p:nvSpPr>
        <p:spPr bwMode="auto">
          <a:xfrm>
            <a:off x="0" y="457200"/>
            <a:ext cx="9448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      </a:t>
            </a:r>
            <a:r>
              <a:rPr lang="ru-RU" altLang="ru-RU" sz="20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В ДОУ используют здоровьесберегающие технологии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по следующим  направлениям:</a:t>
            </a:r>
          </a:p>
        </p:txBody>
      </p:sp>
      <p:sp>
        <p:nvSpPr>
          <p:cNvPr id="18435" name="Cloud"/>
          <p:cNvSpPr>
            <a:spLocks noChangeAspect="1" noEditPoints="1" noChangeArrowheads="1"/>
          </p:cNvSpPr>
          <p:nvPr/>
        </p:nvSpPr>
        <p:spPr bwMode="auto">
          <a:xfrm>
            <a:off x="2971800" y="1295400"/>
            <a:ext cx="3276600" cy="183832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66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b="1" dirty="0">
                <a:solidFill>
                  <a:prstClr val="black"/>
                </a:solidFill>
                <a:latin typeface="Arial" charset="0"/>
                <a:cs typeface="Arial" charset="0"/>
              </a:rPr>
              <a:t>Технологии обучения здоровому образу жизни.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b="1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pic>
        <p:nvPicPr>
          <p:cNvPr id="13316" name="Picture 7" descr="5300e43e27dbe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95600" y="4038600"/>
            <a:ext cx="3429000" cy="2582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Cloud"/>
          <p:cNvSpPr>
            <a:spLocks noChangeAspect="1" noEditPoints="1" noChangeArrowheads="1"/>
          </p:cNvSpPr>
          <p:nvPr/>
        </p:nvSpPr>
        <p:spPr bwMode="auto">
          <a:xfrm>
            <a:off x="5791200" y="2514600"/>
            <a:ext cx="3200400" cy="183832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66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b="1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b="1" dirty="0">
                <a:solidFill>
                  <a:prstClr val="black"/>
                </a:solidFill>
                <a:latin typeface="Arial" charset="0"/>
                <a:cs typeface="Arial" charset="0"/>
              </a:rPr>
              <a:t>Коррекционные технологии.</a:t>
            </a:r>
            <a:r>
              <a:rPr lang="ru-RU" altLang="ru-RU" dirty="0">
                <a:solidFill>
                  <a:prstClr val="black"/>
                </a:solidFill>
                <a:latin typeface="Arial" charset="0"/>
                <a:cs typeface="Arial" charset="0"/>
              </a:rPr>
              <a:t> </a:t>
            </a:r>
          </a:p>
        </p:txBody>
      </p:sp>
      <p:sp>
        <p:nvSpPr>
          <p:cNvPr id="18438" name="Cloud"/>
          <p:cNvSpPr>
            <a:spLocks noChangeAspect="1" noEditPoints="1" noChangeArrowheads="1"/>
          </p:cNvSpPr>
          <p:nvPr/>
        </p:nvSpPr>
        <p:spPr bwMode="auto">
          <a:xfrm>
            <a:off x="0" y="2590800"/>
            <a:ext cx="3352800" cy="183832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66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b="1" dirty="0">
                <a:solidFill>
                  <a:prstClr val="black"/>
                </a:solidFill>
                <a:latin typeface="Arial" charset="0"/>
                <a:cs typeface="Arial" charset="0"/>
              </a:rPr>
              <a:t>Технологии сохранения и стимулирования здоровья.</a:t>
            </a:r>
          </a:p>
        </p:txBody>
      </p:sp>
    </p:spTree>
    <p:extLst>
      <p:ext uri="{BB962C8B-B14F-4D97-AF65-F5344CB8AC3E}">
        <p14:creationId xmlns:p14="http://schemas.microsoft.com/office/powerpoint/2010/main" val="3162078620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66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683568" y="862548"/>
            <a:ext cx="8001000" cy="363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 smtClean="0">
                <a:solidFill>
                  <a:srgbClr val="990000"/>
                </a:solidFill>
                <a:latin typeface="Times New Roman" pitchFamily="18" charset="0"/>
                <a:cs typeface="Arial" charset="0"/>
              </a:rPr>
              <a:t>Здоровьесберегающие технологии: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dirty="0" smtClean="0">
              <a:solidFill>
                <a:srgbClr val="990000"/>
              </a:solidFill>
              <a:latin typeface="Times New Roman" pitchFamily="18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- Динамические паузы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- Подвижные и спортивные игры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- Релаксация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- Гимнастика (пальчиковая, для глаз, дыхательная и др.)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- Физкультурные занятия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- Проблемно-игровые занятия: игротренинги, </a:t>
            </a:r>
            <a:r>
              <a:rPr lang="ru-RU" altLang="ru-RU" sz="2000" dirty="0" err="1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игро</a:t>
            </a:r>
            <a:r>
              <a:rPr lang="ru-RU" altLang="ru-RU" sz="2000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-терапия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- Коммуникативные игры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- Музыкотерапия 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 </a:t>
            </a:r>
          </a:p>
        </p:txBody>
      </p:sp>
      <p:pic>
        <p:nvPicPr>
          <p:cNvPr id="14339" name="Picture 4" descr="370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00600" y="4648200"/>
            <a:ext cx="1778000" cy="175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33461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8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9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7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</TotalTime>
  <Words>585</Words>
  <Application>Microsoft Office PowerPoint</Application>
  <PresentationFormat>Экран (4:3)</PresentationFormat>
  <Paragraphs>165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11</vt:i4>
      </vt:variant>
      <vt:variant>
        <vt:lpstr>Заголовки слайдов</vt:lpstr>
      </vt:variant>
      <vt:variant>
        <vt:i4>11</vt:i4>
      </vt:variant>
    </vt:vector>
  </HeadingPairs>
  <TitlesOfParts>
    <vt:vector size="22" baseType="lpstr">
      <vt:lpstr>Тема Office</vt:lpstr>
      <vt:lpstr>Воздушный поток</vt:lpstr>
      <vt:lpstr>2_Воздушный поток</vt:lpstr>
      <vt:lpstr>1_Воздушный поток</vt:lpstr>
      <vt:lpstr>3_Воздушный поток</vt:lpstr>
      <vt:lpstr>4_Воздушный поток</vt:lpstr>
      <vt:lpstr>5_Воздушный поток</vt:lpstr>
      <vt:lpstr>6_Воздушный поток</vt:lpstr>
      <vt:lpstr>7_Воздушный поток</vt:lpstr>
      <vt:lpstr>8_Воздушный поток</vt:lpstr>
      <vt:lpstr>9_Воздушный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1</cp:lastModifiedBy>
  <cp:revision>33</cp:revision>
  <dcterms:created xsi:type="dcterms:W3CDTF">2015-09-01T18:13:06Z</dcterms:created>
  <dcterms:modified xsi:type="dcterms:W3CDTF">2022-05-12T09:30:30Z</dcterms:modified>
</cp:coreProperties>
</file>