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58" r:id="rId5"/>
    <p:sldId id="260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F9981B1-7194-4ED8-9590-C4AF763BBC2D}" type="datetimeFigureOut">
              <a:rPr lang="ru-RU" smtClean="0"/>
              <a:t>04.02.2022</a:t>
            </a:fld>
            <a:endParaRPr lang="ru-RU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305FACD-5A72-4D67-A0CA-31AA83A33ED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F9981B1-7194-4ED8-9590-C4AF763BBC2D}" type="datetimeFigureOut">
              <a:rPr lang="ru-RU" smtClean="0"/>
              <a:t>04.02.2022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305FACD-5A72-4D67-A0CA-31AA83A33ED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F9981B1-7194-4ED8-9590-C4AF763BBC2D}" type="datetimeFigureOut">
              <a:rPr lang="ru-RU" smtClean="0"/>
              <a:t>04.02.2022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305FACD-5A72-4D67-A0CA-31AA83A33ED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F9981B1-7194-4ED8-9590-C4AF763BBC2D}" type="datetimeFigureOut">
              <a:rPr lang="ru-RU" smtClean="0"/>
              <a:t>04.02.2022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305FACD-5A72-4D67-A0CA-31AA83A33ED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F9981B1-7194-4ED8-9590-C4AF763BBC2D}" type="datetimeFigureOut">
              <a:rPr lang="ru-RU" smtClean="0"/>
              <a:t>04.02.2022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305FACD-5A72-4D67-A0CA-31AA83A33ED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F9981B1-7194-4ED8-9590-C4AF763BBC2D}" type="datetimeFigureOut">
              <a:rPr lang="ru-RU" smtClean="0"/>
              <a:t>04.02.2022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305FACD-5A72-4D67-A0CA-31AA83A33ED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F9981B1-7194-4ED8-9590-C4AF763BBC2D}" type="datetimeFigureOut">
              <a:rPr lang="ru-RU" smtClean="0"/>
              <a:t>04.02.2022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305FACD-5A72-4D67-A0CA-31AA83A33ED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F9981B1-7194-4ED8-9590-C4AF763BBC2D}" type="datetimeFigureOut">
              <a:rPr lang="ru-RU" smtClean="0"/>
              <a:t>04.02.2022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305FACD-5A72-4D67-A0CA-31AA83A33ED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F9981B1-7194-4ED8-9590-C4AF763BBC2D}" type="datetimeFigureOut">
              <a:rPr lang="ru-RU" smtClean="0"/>
              <a:t>04.02.2022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305FACD-5A72-4D67-A0CA-31AA83A33ED0}" type="slidenum">
              <a:rPr lang="ru-RU" smtClean="0"/>
              <a:t>‹#›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F9981B1-7194-4ED8-9590-C4AF763BBC2D}" type="datetimeFigureOut">
              <a:rPr lang="ru-RU" smtClean="0"/>
              <a:t>04.02.2022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305FACD-5A72-4D67-A0CA-31AA83A33ED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F9981B1-7194-4ED8-9590-C4AF763BBC2D}" type="datetimeFigureOut">
              <a:rPr lang="ru-RU" smtClean="0"/>
              <a:t>04.02.2022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305FACD-5A72-4D67-A0CA-31AA83A33ED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4F9981B1-7194-4ED8-9590-C4AF763BBC2D}" type="datetimeFigureOut">
              <a:rPr lang="ru-RU" smtClean="0"/>
              <a:t>04.02.2022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2305FACD-5A72-4D67-A0CA-31AA83A33ED0}" type="slidenum">
              <a:rPr lang="ru-RU" smtClean="0"/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000100" y="285728"/>
            <a:ext cx="7772400" cy="1643074"/>
          </a:xfrm>
        </p:spPr>
        <p:txBody>
          <a:bodyPr/>
          <a:lstStyle/>
          <a:p>
            <a:pPr algn="ctr"/>
            <a:r>
              <a:rPr lang="ru-RU" dirty="0" smtClean="0"/>
              <a:t>Занятия по рисованию на тему: «Кошка»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71538" y="2428868"/>
            <a:ext cx="7858180" cy="4286280"/>
          </a:xfrm>
        </p:spPr>
        <p:txBody>
          <a:bodyPr>
            <a:normAutofit fontScale="70000" lnSpcReduction="20000"/>
          </a:bodyPr>
          <a:lstStyle/>
          <a:p>
            <a:pPr algn="l"/>
            <a:r>
              <a:rPr lang="ru-RU" b="1" dirty="0">
                <a:solidFill>
                  <a:schemeClr val="tx1"/>
                </a:solidFill>
              </a:rPr>
              <a:t>Цель:</a:t>
            </a:r>
            <a:r>
              <a:rPr lang="ru-RU" dirty="0">
                <a:solidFill>
                  <a:schemeClr val="tx1"/>
                </a:solidFill>
              </a:rPr>
              <a:t> Продолжать формировать умение у детей передавать особенности изображаемого предмета.</a:t>
            </a:r>
          </a:p>
          <a:p>
            <a:pPr algn="l"/>
            <a:r>
              <a:rPr lang="ru-RU" b="1" dirty="0">
                <a:solidFill>
                  <a:schemeClr val="tx1"/>
                </a:solidFill>
              </a:rPr>
              <a:t>Задачи:</a:t>
            </a:r>
            <a:endParaRPr lang="ru-RU" dirty="0">
              <a:solidFill>
                <a:schemeClr val="tx1"/>
              </a:solidFill>
            </a:endParaRPr>
          </a:p>
          <a:p>
            <a:pPr algn="l"/>
            <a:r>
              <a:rPr lang="ru-RU" b="1" dirty="0">
                <a:solidFill>
                  <a:schemeClr val="tx1"/>
                </a:solidFill>
              </a:rPr>
              <a:t>Обучающие</a:t>
            </a:r>
            <a:r>
              <a:rPr lang="ru-RU" dirty="0">
                <a:solidFill>
                  <a:schemeClr val="tx1"/>
                </a:solidFill>
              </a:rPr>
              <a:t>:</a:t>
            </a:r>
          </a:p>
          <a:p>
            <a:pPr algn="l"/>
            <a:r>
              <a:rPr lang="ru-RU" dirty="0">
                <a:solidFill>
                  <a:schemeClr val="tx1"/>
                </a:solidFill>
              </a:rPr>
              <a:t>- учить детей рисовать кошку, передавая простейшие соотношения тела;</a:t>
            </a:r>
          </a:p>
          <a:p>
            <a:pPr algn="l"/>
            <a:r>
              <a:rPr lang="ru-RU" dirty="0">
                <a:solidFill>
                  <a:schemeClr val="tx1"/>
                </a:solidFill>
              </a:rPr>
              <a:t>- закрепить представления о форме: туловище – овальное, голова – круглая.</a:t>
            </a:r>
          </a:p>
          <a:p>
            <a:pPr algn="l"/>
            <a:r>
              <a:rPr lang="ru-RU" dirty="0">
                <a:solidFill>
                  <a:schemeClr val="tx1"/>
                </a:solidFill>
              </a:rPr>
              <a:t>- закрепит приёмы закрашивания рисунка красками, проводить линии и штрихи в одном направлении, не выходя за пределы контура.</a:t>
            </a:r>
          </a:p>
          <a:p>
            <a:pPr algn="l"/>
            <a:r>
              <a:rPr lang="ru-RU" b="1" dirty="0">
                <a:solidFill>
                  <a:schemeClr val="tx1"/>
                </a:solidFill>
              </a:rPr>
              <a:t>Развивающие:</a:t>
            </a:r>
            <a:endParaRPr lang="ru-RU" dirty="0">
              <a:solidFill>
                <a:schemeClr val="tx1"/>
              </a:solidFill>
            </a:endParaRPr>
          </a:p>
          <a:p>
            <a:pPr algn="l"/>
            <a:r>
              <a:rPr lang="ru-RU" dirty="0">
                <a:solidFill>
                  <a:schemeClr val="tx1"/>
                </a:solidFill>
              </a:rPr>
              <a:t>- развивать образное восприятие, воображение, творчество, побуждать к образной оценки изображения.</a:t>
            </a:r>
          </a:p>
          <a:p>
            <a:pPr algn="l"/>
            <a:r>
              <a:rPr lang="ru-RU" b="1" dirty="0">
                <a:solidFill>
                  <a:schemeClr val="tx1"/>
                </a:solidFill>
              </a:rPr>
              <a:t>Воспитательные</a:t>
            </a:r>
            <a:r>
              <a:rPr lang="ru-RU" dirty="0">
                <a:solidFill>
                  <a:schemeClr val="tx1"/>
                </a:solidFill>
              </a:rPr>
              <a:t>:</a:t>
            </a:r>
          </a:p>
          <a:p>
            <a:pPr algn="l"/>
            <a:r>
              <a:rPr lang="ru-RU" dirty="0">
                <a:solidFill>
                  <a:schemeClr val="tx1"/>
                </a:solidFill>
              </a:rPr>
              <a:t>- воспитывать у детей доброжелательное отношение к домашним животным.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643438" y="214290"/>
            <a:ext cx="4286280" cy="6286544"/>
          </a:xfrm>
        </p:spPr>
        <p:txBody>
          <a:bodyPr>
            <a:normAutofit fontScale="40000" lnSpcReduction="20000"/>
          </a:bodyPr>
          <a:lstStyle/>
          <a:p>
            <a:pPr algn="l"/>
            <a:r>
              <a:rPr lang="ru-RU" sz="4500" b="1" dirty="0" smtClean="0">
                <a:solidFill>
                  <a:schemeClr val="tx1"/>
                </a:solidFill>
              </a:rPr>
              <a:t>В:</a:t>
            </a:r>
            <a:r>
              <a:rPr lang="ru-RU" sz="4500" b="1" dirty="0">
                <a:solidFill>
                  <a:schemeClr val="tx1"/>
                </a:solidFill>
              </a:rPr>
              <a:t> </a:t>
            </a:r>
            <a:r>
              <a:rPr lang="ru-RU" sz="4500" dirty="0">
                <a:solidFill>
                  <a:schemeClr val="tx1"/>
                </a:solidFill>
              </a:rPr>
              <a:t>Прежде, чем вы начнете рисовать, давайте вспомним, какое строение у кошки?</a:t>
            </a:r>
          </a:p>
          <a:p>
            <a:pPr algn="l"/>
            <a:r>
              <a:rPr lang="ru-RU" sz="4500" b="1" dirty="0" smtClean="0">
                <a:solidFill>
                  <a:schemeClr val="tx1"/>
                </a:solidFill>
              </a:rPr>
              <a:t>В: </a:t>
            </a:r>
            <a:r>
              <a:rPr lang="ru-RU" sz="4500" dirty="0" smtClean="0">
                <a:solidFill>
                  <a:schemeClr val="tx1"/>
                </a:solidFill>
              </a:rPr>
              <a:t>Что </a:t>
            </a:r>
            <a:r>
              <a:rPr lang="ru-RU" sz="4500" dirty="0">
                <a:solidFill>
                  <a:schemeClr val="tx1"/>
                </a:solidFill>
              </a:rPr>
              <a:t>есть у котиков?</a:t>
            </a:r>
          </a:p>
          <a:p>
            <a:pPr algn="l"/>
            <a:r>
              <a:rPr lang="ru-RU" sz="4500" b="1" dirty="0">
                <a:solidFill>
                  <a:schemeClr val="tx1"/>
                </a:solidFill>
              </a:rPr>
              <a:t>Д</a:t>
            </a:r>
            <a:r>
              <a:rPr lang="ru-RU" sz="4500" b="1" dirty="0" smtClean="0">
                <a:solidFill>
                  <a:schemeClr val="tx1"/>
                </a:solidFill>
              </a:rPr>
              <a:t>:</a:t>
            </a:r>
            <a:r>
              <a:rPr lang="ru-RU" sz="4500" dirty="0">
                <a:solidFill>
                  <a:schemeClr val="tx1"/>
                </a:solidFill>
              </a:rPr>
              <a:t> </a:t>
            </a:r>
            <a:r>
              <a:rPr lang="ru-RU" sz="4500" dirty="0" smtClean="0">
                <a:solidFill>
                  <a:schemeClr val="tx1"/>
                </a:solidFill>
              </a:rPr>
              <a:t>туловище</a:t>
            </a:r>
            <a:r>
              <a:rPr lang="ru-RU" sz="4500" dirty="0">
                <a:solidFill>
                  <a:schemeClr val="tx1"/>
                </a:solidFill>
              </a:rPr>
              <a:t>, голова, хвост, ноги, усы, </a:t>
            </a:r>
            <a:r>
              <a:rPr lang="ru-RU" sz="4500" dirty="0" smtClean="0">
                <a:solidFill>
                  <a:schemeClr val="tx1"/>
                </a:solidFill>
              </a:rPr>
              <a:t>глаза</a:t>
            </a:r>
            <a:endParaRPr lang="ru-RU" sz="4500" dirty="0">
              <a:solidFill>
                <a:schemeClr val="tx1"/>
              </a:solidFill>
            </a:endParaRPr>
          </a:p>
          <a:p>
            <a:pPr algn="l"/>
            <a:r>
              <a:rPr lang="ru-RU" sz="4500" b="1" dirty="0" smtClean="0">
                <a:solidFill>
                  <a:schemeClr val="tx1"/>
                </a:solidFill>
              </a:rPr>
              <a:t>В: </a:t>
            </a:r>
            <a:r>
              <a:rPr lang="ru-RU" sz="4500" dirty="0" smtClean="0">
                <a:solidFill>
                  <a:schemeClr val="tx1"/>
                </a:solidFill>
              </a:rPr>
              <a:t>Какая </a:t>
            </a:r>
            <a:r>
              <a:rPr lang="ru-RU" sz="4500" dirty="0">
                <a:solidFill>
                  <a:schemeClr val="tx1"/>
                </a:solidFill>
              </a:rPr>
              <a:t>самая большая часть у кота?</a:t>
            </a:r>
          </a:p>
          <a:p>
            <a:pPr algn="l"/>
            <a:r>
              <a:rPr lang="ru-RU" sz="4500" b="1" dirty="0">
                <a:solidFill>
                  <a:schemeClr val="tx1"/>
                </a:solidFill>
              </a:rPr>
              <a:t>Д</a:t>
            </a:r>
            <a:r>
              <a:rPr lang="ru-RU" sz="4500" b="1" dirty="0" smtClean="0">
                <a:solidFill>
                  <a:schemeClr val="tx1"/>
                </a:solidFill>
              </a:rPr>
              <a:t>:</a:t>
            </a:r>
            <a:r>
              <a:rPr lang="ru-RU" sz="4500" dirty="0">
                <a:solidFill>
                  <a:schemeClr val="tx1"/>
                </a:solidFill>
              </a:rPr>
              <a:t> </a:t>
            </a:r>
            <a:r>
              <a:rPr lang="ru-RU" sz="4500" dirty="0" smtClean="0">
                <a:solidFill>
                  <a:schemeClr val="tx1"/>
                </a:solidFill>
              </a:rPr>
              <a:t>туловище</a:t>
            </a:r>
            <a:endParaRPr lang="ru-RU" sz="4500" dirty="0">
              <a:solidFill>
                <a:schemeClr val="tx1"/>
              </a:solidFill>
            </a:endParaRPr>
          </a:p>
          <a:p>
            <a:pPr algn="l"/>
            <a:r>
              <a:rPr lang="ru-RU" sz="4500" b="1" dirty="0" smtClean="0">
                <a:solidFill>
                  <a:schemeClr val="tx1"/>
                </a:solidFill>
              </a:rPr>
              <a:t>В: </a:t>
            </a:r>
            <a:r>
              <a:rPr lang="ru-RU" sz="4500" dirty="0" smtClean="0">
                <a:solidFill>
                  <a:schemeClr val="tx1"/>
                </a:solidFill>
              </a:rPr>
              <a:t>Какой </a:t>
            </a:r>
            <a:r>
              <a:rPr lang="ru-RU" sz="4500" dirty="0">
                <a:solidFill>
                  <a:schemeClr val="tx1"/>
                </a:solidFill>
              </a:rPr>
              <a:t>оно формы?</a:t>
            </a:r>
          </a:p>
          <a:p>
            <a:pPr algn="l"/>
            <a:r>
              <a:rPr lang="ru-RU" sz="4500" b="1" dirty="0">
                <a:solidFill>
                  <a:schemeClr val="tx1"/>
                </a:solidFill>
              </a:rPr>
              <a:t>Д</a:t>
            </a:r>
            <a:r>
              <a:rPr lang="ru-RU" sz="4500" b="1" dirty="0" smtClean="0">
                <a:solidFill>
                  <a:schemeClr val="tx1"/>
                </a:solidFill>
              </a:rPr>
              <a:t>:</a:t>
            </a:r>
            <a:r>
              <a:rPr lang="ru-RU" sz="4500" dirty="0">
                <a:solidFill>
                  <a:schemeClr val="tx1"/>
                </a:solidFill>
              </a:rPr>
              <a:t> </a:t>
            </a:r>
            <a:r>
              <a:rPr lang="ru-RU" sz="4500" dirty="0" smtClean="0">
                <a:solidFill>
                  <a:schemeClr val="tx1"/>
                </a:solidFill>
              </a:rPr>
              <a:t>овальной</a:t>
            </a:r>
            <a:endParaRPr lang="ru-RU" sz="4500" dirty="0">
              <a:solidFill>
                <a:schemeClr val="tx1"/>
              </a:solidFill>
            </a:endParaRPr>
          </a:p>
          <a:p>
            <a:pPr algn="l"/>
            <a:r>
              <a:rPr lang="ru-RU" sz="4500" b="1" dirty="0" smtClean="0">
                <a:solidFill>
                  <a:schemeClr val="tx1"/>
                </a:solidFill>
              </a:rPr>
              <a:t>В: </a:t>
            </a:r>
            <a:r>
              <a:rPr lang="ru-RU" sz="4500" dirty="0" smtClean="0">
                <a:solidFill>
                  <a:schemeClr val="tx1"/>
                </a:solidFill>
              </a:rPr>
              <a:t>Что </a:t>
            </a:r>
            <a:r>
              <a:rPr lang="ru-RU" sz="4500" dirty="0">
                <a:solidFill>
                  <a:schemeClr val="tx1"/>
                </a:solidFill>
              </a:rPr>
              <a:t>ещё есть у кота?</a:t>
            </a:r>
          </a:p>
          <a:p>
            <a:pPr algn="l"/>
            <a:r>
              <a:rPr lang="ru-RU" sz="4500" b="1" dirty="0">
                <a:solidFill>
                  <a:schemeClr val="tx1"/>
                </a:solidFill>
              </a:rPr>
              <a:t>Д</a:t>
            </a:r>
            <a:r>
              <a:rPr lang="ru-RU" sz="4500" b="1" dirty="0" smtClean="0">
                <a:solidFill>
                  <a:schemeClr val="tx1"/>
                </a:solidFill>
              </a:rPr>
              <a:t>:</a:t>
            </a:r>
            <a:r>
              <a:rPr lang="ru-RU" sz="4500" dirty="0">
                <a:solidFill>
                  <a:schemeClr val="tx1"/>
                </a:solidFill>
              </a:rPr>
              <a:t> </a:t>
            </a:r>
            <a:r>
              <a:rPr lang="ru-RU" sz="4500" dirty="0" smtClean="0">
                <a:solidFill>
                  <a:schemeClr val="tx1"/>
                </a:solidFill>
              </a:rPr>
              <a:t>голова</a:t>
            </a:r>
            <a:endParaRPr lang="ru-RU" sz="4500" dirty="0">
              <a:solidFill>
                <a:schemeClr val="tx1"/>
              </a:solidFill>
            </a:endParaRPr>
          </a:p>
          <a:p>
            <a:pPr algn="l"/>
            <a:r>
              <a:rPr lang="ru-RU" sz="4500" b="1" dirty="0" smtClean="0">
                <a:solidFill>
                  <a:schemeClr val="tx1"/>
                </a:solidFill>
              </a:rPr>
              <a:t>В: </a:t>
            </a:r>
            <a:r>
              <a:rPr lang="ru-RU" sz="4500" dirty="0" smtClean="0">
                <a:solidFill>
                  <a:schemeClr val="tx1"/>
                </a:solidFill>
              </a:rPr>
              <a:t>Какой </a:t>
            </a:r>
            <a:r>
              <a:rPr lang="ru-RU" sz="4500" dirty="0">
                <a:solidFill>
                  <a:schemeClr val="tx1"/>
                </a:solidFill>
              </a:rPr>
              <a:t>формы?</a:t>
            </a:r>
          </a:p>
          <a:p>
            <a:pPr algn="l"/>
            <a:r>
              <a:rPr lang="ru-RU" sz="4500" b="1" dirty="0">
                <a:solidFill>
                  <a:schemeClr val="tx1"/>
                </a:solidFill>
              </a:rPr>
              <a:t>Д</a:t>
            </a:r>
            <a:r>
              <a:rPr lang="ru-RU" sz="4500" b="1" dirty="0" smtClean="0">
                <a:solidFill>
                  <a:schemeClr val="tx1"/>
                </a:solidFill>
              </a:rPr>
              <a:t>:</a:t>
            </a:r>
            <a:r>
              <a:rPr lang="ru-RU" sz="4500" dirty="0">
                <a:solidFill>
                  <a:schemeClr val="tx1"/>
                </a:solidFill>
              </a:rPr>
              <a:t> </a:t>
            </a:r>
            <a:r>
              <a:rPr lang="ru-RU" sz="4500" dirty="0" smtClean="0">
                <a:solidFill>
                  <a:schemeClr val="tx1"/>
                </a:solidFill>
              </a:rPr>
              <a:t>круглая</a:t>
            </a:r>
            <a:endParaRPr lang="ru-RU" sz="4500" dirty="0">
              <a:solidFill>
                <a:schemeClr val="tx1"/>
              </a:solidFill>
            </a:endParaRPr>
          </a:p>
          <a:p>
            <a:pPr algn="l"/>
            <a:r>
              <a:rPr lang="ru-RU" sz="4500" b="1" dirty="0" smtClean="0">
                <a:solidFill>
                  <a:schemeClr val="tx1"/>
                </a:solidFill>
              </a:rPr>
              <a:t>В: </a:t>
            </a:r>
            <a:r>
              <a:rPr lang="ru-RU" sz="4500" dirty="0" smtClean="0">
                <a:solidFill>
                  <a:schemeClr val="tx1"/>
                </a:solidFill>
              </a:rPr>
              <a:t>Что </a:t>
            </a:r>
            <a:r>
              <a:rPr lang="ru-RU" sz="4500" dirty="0">
                <a:solidFill>
                  <a:schemeClr val="tx1"/>
                </a:solidFill>
              </a:rPr>
              <a:t>у котика на голове?</a:t>
            </a:r>
          </a:p>
          <a:p>
            <a:pPr algn="l"/>
            <a:r>
              <a:rPr lang="ru-RU" sz="4500" b="1" dirty="0">
                <a:solidFill>
                  <a:schemeClr val="tx1"/>
                </a:solidFill>
              </a:rPr>
              <a:t>Д</a:t>
            </a:r>
            <a:r>
              <a:rPr lang="ru-RU" sz="4500" b="1" dirty="0" smtClean="0">
                <a:solidFill>
                  <a:schemeClr val="tx1"/>
                </a:solidFill>
              </a:rPr>
              <a:t>:</a:t>
            </a:r>
            <a:r>
              <a:rPr lang="ru-RU" sz="4500" dirty="0">
                <a:solidFill>
                  <a:schemeClr val="tx1"/>
                </a:solidFill>
              </a:rPr>
              <a:t> </a:t>
            </a:r>
            <a:r>
              <a:rPr lang="ru-RU" sz="4500" dirty="0" smtClean="0">
                <a:solidFill>
                  <a:schemeClr val="tx1"/>
                </a:solidFill>
              </a:rPr>
              <a:t> ушки</a:t>
            </a:r>
            <a:endParaRPr lang="ru-RU" sz="4500" dirty="0">
              <a:solidFill>
                <a:schemeClr val="tx1"/>
              </a:solidFill>
            </a:endParaRPr>
          </a:p>
          <a:p>
            <a:pPr algn="l"/>
            <a:r>
              <a:rPr lang="ru-RU" sz="4500" b="1" dirty="0" smtClean="0">
                <a:solidFill>
                  <a:schemeClr val="tx1"/>
                </a:solidFill>
              </a:rPr>
              <a:t>В: </a:t>
            </a:r>
            <a:r>
              <a:rPr lang="ru-RU" sz="4500" dirty="0" smtClean="0">
                <a:solidFill>
                  <a:schemeClr val="tx1"/>
                </a:solidFill>
              </a:rPr>
              <a:t>Какой </a:t>
            </a:r>
            <a:r>
              <a:rPr lang="ru-RU" sz="4500" dirty="0">
                <a:solidFill>
                  <a:schemeClr val="tx1"/>
                </a:solidFill>
              </a:rPr>
              <a:t>они формы?</a:t>
            </a:r>
          </a:p>
          <a:p>
            <a:pPr algn="l"/>
            <a:r>
              <a:rPr lang="ru-RU" sz="4500" b="1" dirty="0">
                <a:solidFill>
                  <a:schemeClr val="tx1"/>
                </a:solidFill>
              </a:rPr>
              <a:t>Д</a:t>
            </a:r>
            <a:r>
              <a:rPr lang="ru-RU" sz="4500" b="1" dirty="0" smtClean="0">
                <a:solidFill>
                  <a:schemeClr val="tx1"/>
                </a:solidFill>
              </a:rPr>
              <a:t>:</a:t>
            </a:r>
            <a:r>
              <a:rPr lang="ru-RU" sz="4500" dirty="0">
                <a:solidFill>
                  <a:schemeClr val="tx1"/>
                </a:solidFill>
              </a:rPr>
              <a:t> </a:t>
            </a:r>
            <a:r>
              <a:rPr lang="ru-RU" sz="4500" dirty="0" smtClean="0">
                <a:solidFill>
                  <a:schemeClr val="tx1"/>
                </a:solidFill>
              </a:rPr>
              <a:t> треугольные</a:t>
            </a:r>
            <a:endParaRPr lang="ru-RU" sz="4500" dirty="0">
              <a:solidFill>
                <a:schemeClr val="tx1"/>
              </a:solidFill>
            </a:endParaRPr>
          </a:p>
          <a:p>
            <a:pPr algn="l"/>
            <a:r>
              <a:rPr lang="ru-RU" sz="4500" b="1" dirty="0" smtClean="0">
                <a:solidFill>
                  <a:schemeClr val="tx1"/>
                </a:solidFill>
              </a:rPr>
              <a:t>В: </a:t>
            </a:r>
            <a:r>
              <a:rPr lang="ru-RU" sz="4500" dirty="0" smtClean="0">
                <a:solidFill>
                  <a:schemeClr val="tx1"/>
                </a:solidFill>
              </a:rPr>
              <a:t>Что </a:t>
            </a:r>
            <a:r>
              <a:rPr lang="ru-RU" sz="4500" dirty="0">
                <a:solidFill>
                  <a:schemeClr val="tx1"/>
                </a:solidFill>
              </a:rPr>
              <a:t>на мордочке у котика?</a:t>
            </a:r>
          </a:p>
          <a:p>
            <a:pPr algn="l"/>
            <a:r>
              <a:rPr lang="ru-RU" sz="4500" b="1" dirty="0">
                <a:solidFill>
                  <a:schemeClr val="tx1"/>
                </a:solidFill>
              </a:rPr>
              <a:t>Д</a:t>
            </a:r>
            <a:r>
              <a:rPr lang="ru-RU" sz="4500" b="1" dirty="0" smtClean="0">
                <a:solidFill>
                  <a:schemeClr val="tx1"/>
                </a:solidFill>
              </a:rPr>
              <a:t>:</a:t>
            </a:r>
            <a:r>
              <a:rPr lang="ru-RU" sz="4500" dirty="0">
                <a:solidFill>
                  <a:schemeClr val="tx1"/>
                </a:solidFill>
              </a:rPr>
              <a:t> </a:t>
            </a:r>
            <a:r>
              <a:rPr lang="ru-RU" sz="4500" dirty="0" smtClean="0">
                <a:solidFill>
                  <a:schemeClr val="tx1"/>
                </a:solidFill>
              </a:rPr>
              <a:t> нос</a:t>
            </a:r>
            <a:r>
              <a:rPr lang="ru-RU" sz="4500" dirty="0">
                <a:solidFill>
                  <a:schemeClr val="tx1"/>
                </a:solidFill>
              </a:rPr>
              <a:t>, щёчки, усики, рот и </a:t>
            </a:r>
            <a:r>
              <a:rPr lang="ru-RU" sz="4500" dirty="0" smtClean="0">
                <a:solidFill>
                  <a:schemeClr val="tx1"/>
                </a:solidFill>
              </a:rPr>
              <a:t>язык</a:t>
            </a:r>
            <a:endParaRPr lang="ru-RU" sz="4500" dirty="0">
              <a:solidFill>
                <a:schemeClr val="tx1"/>
              </a:solidFill>
            </a:endParaRPr>
          </a:p>
          <a:p>
            <a:pPr algn="l"/>
            <a:r>
              <a:rPr lang="ru-RU" sz="4500" b="1" dirty="0" smtClean="0">
                <a:solidFill>
                  <a:schemeClr val="tx1"/>
                </a:solidFill>
              </a:rPr>
              <a:t>В: </a:t>
            </a:r>
            <a:r>
              <a:rPr lang="ru-RU" sz="4500" dirty="0" smtClean="0">
                <a:solidFill>
                  <a:schemeClr val="tx1"/>
                </a:solidFill>
              </a:rPr>
              <a:t>Сколько </a:t>
            </a:r>
            <a:r>
              <a:rPr lang="ru-RU" sz="4500" dirty="0">
                <a:solidFill>
                  <a:schemeClr val="tx1"/>
                </a:solidFill>
              </a:rPr>
              <a:t>ножек у кота?</a:t>
            </a:r>
          </a:p>
          <a:p>
            <a:pPr algn="l"/>
            <a:r>
              <a:rPr lang="ru-RU" sz="4500" b="1" dirty="0">
                <a:solidFill>
                  <a:schemeClr val="tx1"/>
                </a:solidFill>
              </a:rPr>
              <a:t>Д</a:t>
            </a:r>
            <a:r>
              <a:rPr lang="ru-RU" sz="4500" b="1" dirty="0" smtClean="0">
                <a:solidFill>
                  <a:schemeClr val="tx1"/>
                </a:solidFill>
              </a:rPr>
              <a:t>:</a:t>
            </a:r>
            <a:r>
              <a:rPr lang="ru-RU" sz="4500" dirty="0">
                <a:solidFill>
                  <a:schemeClr val="tx1"/>
                </a:solidFill>
              </a:rPr>
              <a:t> </a:t>
            </a:r>
            <a:r>
              <a:rPr lang="ru-RU" sz="4500" dirty="0" smtClean="0">
                <a:solidFill>
                  <a:schemeClr val="tx1"/>
                </a:solidFill>
              </a:rPr>
              <a:t> четыре.</a:t>
            </a:r>
            <a:endParaRPr lang="ru-RU" sz="4500" dirty="0">
              <a:solidFill>
                <a:schemeClr val="tx1"/>
              </a:solidFill>
            </a:endParaRPr>
          </a:p>
          <a:p>
            <a:endParaRPr lang="ru-RU" dirty="0"/>
          </a:p>
        </p:txBody>
      </p:sp>
      <p:pic>
        <p:nvPicPr>
          <p:cNvPr id="4" name="Рисунок 3" descr="1517237788.jpg"/>
          <p:cNvPicPr>
            <a:picLocks noChangeAspect="1"/>
          </p:cNvPicPr>
          <p:nvPr/>
        </p:nvPicPr>
        <p:blipFill>
          <a:blip r:embed="rId2"/>
          <a:srcRect l="47143" t="2219"/>
          <a:stretch>
            <a:fillRect/>
          </a:stretch>
        </p:blipFill>
        <p:spPr>
          <a:xfrm>
            <a:off x="0" y="571480"/>
            <a:ext cx="4618646" cy="5500726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одержимое 6"/>
          <p:cNvSpPr>
            <a:spLocks noGrp="1"/>
          </p:cNvSpPr>
          <p:nvPr>
            <p:ph idx="1"/>
          </p:nvPr>
        </p:nvSpPr>
        <p:spPr>
          <a:xfrm>
            <a:off x="1071538" y="285728"/>
            <a:ext cx="7586658" cy="4811715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ru-RU" b="1" dirty="0"/>
              <a:t>Физкультминутка «Котик»</a:t>
            </a:r>
            <a:endParaRPr lang="ru-RU" dirty="0"/>
          </a:p>
          <a:p>
            <a:pPr>
              <a:buNone/>
            </a:pPr>
            <a:r>
              <a:rPr lang="ru-RU" dirty="0"/>
              <a:t>На окошке кот лежит (Сложить ладони, поднести к щеке)</a:t>
            </a:r>
          </a:p>
          <a:p>
            <a:pPr>
              <a:buNone/>
            </a:pPr>
            <a:r>
              <a:rPr lang="ru-RU" dirty="0"/>
              <a:t>Мыши думают, что спит.</a:t>
            </a:r>
          </a:p>
          <a:p>
            <a:pPr>
              <a:buNone/>
            </a:pPr>
            <a:r>
              <a:rPr lang="ru-RU" dirty="0"/>
              <a:t>В пляс пустились, не унять (Танцевальные движения)</a:t>
            </a:r>
          </a:p>
          <a:p>
            <a:pPr>
              <a:buNone/>
            </a:pPr>
            <a:r>
              <a:rPr lang="ru-RU" dirty="0"/>
              <a:t>Котофей, пора вставать (Имитация, глажу котика)</a:t>
            </a:r>
          </a:p>
          <a:p>
            <a:pPr>
              <a:buNone/>
            </a:pPr>
            <a:r>
              <a:rPr lang="ru-RU" dirty="0"/>
              <a:t>День проспал</a:t>
            </a:r>
          </a:p>
          <a:p>
            <a:pPr>
              <a:buNone/>
            </a:pPr>
            <a:r>
              <a:rPr lang="ru-RU" dirty="0"/>
              <a:t>Настала ночь</a:t>
            </a:r>
          </a:p>
          <a:p>
            <a:pPr>
              <a:buNone/>
            </a:pPr>
            <a:r>
              <a:rPr lang="ru-RU" dirty="0"/>
              <a:t>Разбегайтесь мыши прочь! (Бег на месте).</a:t>
            </a:r>
          </a:p>
          <a:p>
            <a:pPr>
              <a:buNone/>
            </a:pPr>
            <a:r>
              <a:rPr lang="ru-RU" b="1" dirty="0" smtClean="0"/>
              <a:t>	</a:t>
            </a:r>
            <a:endParaRPr lang="ru-RU" dirty="0"/>
          </a:p>
          <a:p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Содержимое 2" descr="01-800_PCZpw6j.jfif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000232" y="428604"/>
            <a:ext cx="4903029" cy="6143668"/>
          </a:xfr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/>
          </a:p>
          <a:p>
            <a:pPr>
              <a:buNone/>
            </a:pPr>
            <a:endParaRPr lang="ru-RU" dirty="0" smtClean="0"/>
          </a:p>
          <a:p>
            <a:pPr algn="ctr">
              <a:buNone/>
            </a:pPr>
            <a:r>
              <a:rPr lang="ru-RU" sz="4400" dirty="0" smtClean="0"/>
              <a:t>Спасибо за внимание!</a:t>
            </a:r>
            <a:endParaRPr lang="ru-RU" sz="4400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40</TotalTime>
  <Words>72</Words>
  <Application>Microsoft Office PowerPoint</Application>
  <PresentationFormat>Экран (4:3)</PresentationFormat>
  <Paragraphs>43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Солнцестояние</vt:lpstr>
      <vt:lpstr>Занятия по рисованию на тему: «Кошка»</vt:lpstr>
      <vt:lpstr>Слайд 2</vt:lpstr>
      <vt:lpstr>Слайд 3</vt:lpstr>
      <vt:lpstr>Слайд 4</vt:lpstr>
      <vt:lpstr>Слайд 5</vt:lpstr>
    </vt:vector>
  </TitlesOfParts>
  <Company>SPecialiST RePack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Занятия по рисованию на тему: «Кошка»</dc:title>
  <dc:creator>Dozurash17</dc:creator>
  <cp:lastModifiedBy>Dozurash17</cp:lastModifiedBy>
  <cp:revision>5</cp:revision>
  <dcterms:created xsi:type="dcterms:W3CDTF">2022-02-04T02:26:26Z</dcterms:created>
  <dcterms:modified xsi:type="dcterms:W3CDTF">2022-02-04T03:07:22Z</dcterms:modified>
</cp:coreProperties>
</file>